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45"/>
  </p:notesMasterIdLst>
  <p:handoutMasterIdLst>
    <p:handoutMasterId r:id="rId46"/>
  </p:handoutMasterIdLst>
  <p:sldIdLst>
    <p:sldId id="256" r:id="rId2"/>
    <p:sldId id="29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0" r:id="rId22"/>
    <p:sldId id="291" r:id="rId23"/>
    <p:sldId id="292" r:id="rId24"/>
    <p:sldId id="275" r:id="rId25"/>
    <p:sldId id="296" r:id="rId26"/>
    <p:sldId id="276" r:id="rId27"/>
    <p:sldId id="279" r:id="rId28"/>
    <p:sldId id="278" r:id="rId29"/>
    <p:sldId id="280" r:id="rId30"/>
    <p:sldId id="281" r:id="rId31"/>
    <p:sldId id="282" r:id="rId32"/>
    <p:sldId id="283" r:id="rId33"/>
    <p:sldId id="284" r:id="rId34"/>
    <p:sldId id="285" r:id="rId35"/>
    <p:sldId id="286" r:id="rId36"/>
    <p:sldId id="287" r:id="rId37"/>
    <p:sldId id="288" r:id="rId38"/>
    <p:sldId id="289" r:id="rId39"/>
    <p:sldId id="293" r:id="rId40"/>
    <p:sldId id="297" r:id="rId41"/>
    <p:sldId id="298" r:id="rId42"/>
    <p:sldId id="294" r:id="rId43"/>
    <p:sldId id="29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8265" autoAdjust="0"/>
  </p:normalViewPr>
  <p:slideViewPr>
    <p:cSldViewPr snapToGrid="0" snapToObjects="1">
      <p:cViewPr varScale="1">
        <p:scale>
          <a:sx n="74" d="100"/>
          <a:sy n="74" d="100"/>
        </p:scale>
        <p:origin x="1014" y="72"/>
      </p:cViewPr>
      <p:guideLst>
        <p:guide orient="horz" pos="2160"/>
        <p:guide pos="2880"/>
      </p:guideLst>
    </p:cSldViewPr>
  </p:slideViewPr>
  <p:outlineViewPr>
    <p:cViewPr>
      <p:scale>
        <a:sx n="33" d="100"/>
        <a:sy n="33" d="100"/>
      </p:scale>
      <p:origin x="16" y="2408"/>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3EC055-F15F-4A47-BC84-371309823663}" type="datetimeFigureOut">
              <a:rPr lang="en-US" smtClean="0"/>
              <a:t>4/14/2016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9B9915-13AB-43BA-8F8E-C15BEF03F76E}" type="slidenum">
              <a:rPr lang="en-US" smtClean="0"/>
              <a:t>‹#›</a:t>
            </a:fld>
            <a:endParaRPr lang="en-US"/>
          </a:p>
        </p:txBody>
      </p:sp>
    </p:spTree>
    <p:extLst>
      <p:ext uri="{BB962C8B-B14F-4D97-AF65-F5344CB8AC3E}">
        <p14:creationId xmlns:p14="http://schemas.microsoft.com/office/powerpoint/2010/main" val="4011285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CD6A8-38B4-894A-8E22-C6F4BDFDFEE2}" type="datetimeFigureOut">
              <a:rPr lang="en-US" smtClean="0"/>
              <a:t>4/14/2016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E8F19-609E-BA4A-92EE-2E2B91ACED7C}" type="slidenum">
              <a:rPr lang="en-US" smtClean="0"/>
              <a:t>‹#›</a:t>
            </a:fld>
            <a:endParaRPr lang="en-US" dirty="0"/>
          </a:p>
        </p:txBody>
      </p:sp>
    </p:spTree>
    <p:extLst>
      <p:ext uri="{BB962C8B-B14F-4D97-AF65-F5344CB8AC3E}">
        <p14:creationId xmlns:p14="http://schemas.microsoft.com/office/powerpoint/2010/main" val="41291379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a:t>
            </a:fld>
            <a:endParaRPr lang="en-US" dirty="0"/>
          </a:p>
        </p:txBody>
      </p:sp>
    </p:spTree>
    <p:extLst>
      <p:ext uri="{BB962C8B-B14F-4D97-AF65-F5344CB8AC3E}">
        <p14:creationId xmlns:p14="http://schemas.microsoft.com/office/powerpoint/2010/main" val="1531176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21</a:t>
            </a:fld>
            <a:endParaRPr lang="en-US" dirty="0"/>
          </a:p>
        </p:txBody>
      </p:sp>
    </p:spTree>
    <p:extLst>
      <p:ext uri="{BB962C8B-B14F-4D97-AF65-F5344CB8AC3E}">
        <p14:creationId xmlns:p14="http://schemas.microsoft.com/office/powerpoint/2010/main" val="4079464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Templates:</a:t>
            </a:r>
            <a:r>
              <a:rPr lang="en-US" baseline="0" dirty="0" smtClean="0"/>
              <a:t> http://www.mrakansonline.com/20132014/templates-for-fake-twitterfacebookinstagram-pages</a:t>
            </a:r>
            <a:endParaRPr lang="en-US" dirty="0"/>
          </a:p>
        </p:txBody>
      </p:sp>
      <p:sp>
        <p:nvSpPr>
          <p:cNvPr id="4" name="Slide Number Placeholder 3"/>
          <p:cNvSpPr>
            <a:spLocks noGrp="1"/>
          </p:cNvSpPr>
          <p:nvPr>
            <p:ph type="sldNum" sz="quarter" idx="10"/>
          </p:nvPr>
        </p:nvSpPr>
        <p:spPr/>
        <p:txBody>
          <a:bodyPr/>
          <a:lstStyle/>
          <a:p>
            <a:fld id="{D2AE8F19-609E-BA4A-92EE-2E2B91ACED7C}" type="slidenum">
              <a:rPr lang="en-US" smtClean="0"/>
              <a:t>22</a:t>
            </a:fld>
            <a:endParaRPr lang="en-US" dirty="0"/>
          </a:p>
        </p:txBody>
      </p:sp>
    </p:spTree>
    <p:extLst>
      <p:ext uri="{BB962C8B-B14F-4D97-AF65-F5344CB8AC3E}">
        <p14:creationId xmlns:p14="http://schemas.microsoft.com/office/powerpoint/2010/main" val="3275432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23</a:t>
            </a:fld>
            <a:endParaRPr lang="en-US" dirty="0"/>
          </a:p>
        </p:txBody>
      </p:sp>
    </p:spTree>
    <p:extLst>
      <p:ext uri="{BB962C8B-B14F-4D97-AF65-F5344CB8AC3E}">
        <p14:creationId xmlns:p14="http://schemas.microsoft.com/office/powerpoint/2010/main" val="1540006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24</a:t>
            </a:fld>
            <a:endParaRPr lang="en-US" dirty="0"/>
          </a:p>
        </p:txBody>
      </p:sp>
    </p:spTree>
    <p:extLst>
      <p:ext uri="{BB962C8B-B14F-4D97-AF65-F5344CB8AC3E}">
        <p14:creationId xmlns:p14="http://schemas.microsoft.com/office/powerpoint/2010/main" val="396731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25</a:t>
            </a:fld>
            <a:endParaRPr lang="en-US" dirty="0"/>
          </a:p>
        </p:txBody>
      </p:sp>
    </p:spTree>
    <p:extLst>
      <p:ext uri="{BB962C8B-B14F-4D97-AF65-F5344CB8AC3E}">
        <p14:creationId xmlns:p14="http://schemas.microsoft.com/office/powerpoint/2010/main" val="3396012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26</a:t>
            </a:fld>
            <a:endParaRPr lang="en-US" dirty="0"/>
          </a:p>
        </p:txBody>
      </p:sp>
    </p:spTree>
    <p:extLst>
      <p:ext uri="{BB962C8B-B14F-4D97-AF65-F5344CB8AC3E}">
        <p14:creationId xmlns:p14="http://schemas.microsoft.com/office/powerpoint/2010/main" val="555087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27</a:t>
            </a:fld>
            <a:endParaRPr lang="en-US" dirty="0"/>
          </a:p>
        </p:txBody>
      </p:sp>
    </p:spTree>
    <p:extLst>
      <p:ext uri="{BB962C8B-B14F-4D97-AF65-F5344CB8AC3E}">
        <p14:creationId xmlns:p14="http://schemas.microsoft.com/office/powerpoint/2010/main" val="428498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28</a:t>
            </a:fld>
            <a:endParaRPr lang="en-US" dirty="0"/>
          </a:p>
        </p:txBody>
      </p:sp>
    </p:spTree>
    <p:extLst>
      <p:ext uri="{BB962C8B-B14F-4D97-AF65-F5344CB8AC3E}">
        <p14:creationId xmlns:p14="http://schemas.microsoft.com/office/powerpoint/2010/main" val="3855790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29</a:t>
            </a:fld>
            <a:endParaRPr lang="en-US" dirty="0"/>
          </a:p>
        </p:txBody>
      </p:sp>
    </p:spTree>
    <p:extLst>
      <p:ext uri="{BB962C8B-B14F-4D97-AF65-F5344CB8AC3E}">
        <p14:creationId xmlns:p14="http://schemas.microsoft.com/office/powerpoint/2010/main" val="2349721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30</a:t>
            </a:fld>
            <a:endParaRPr lang="en-US" dirty="0"/>
          </a:p>
        </p:txBody>
      </p:sp>
    </p:spTree>
    <p:extLst>
      <p:ext uri="{BB962C8B-B14F-4D97-AF65-F5344CB8AC3E}">
        <p14:creationId xmlns:p14="http://schemas.microsoft.com/office/powerpoint/2010/main" val="144499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5</a:t>
            </a:fld>
            <a:endParaRPr lang="en-US" dirty="0"/>
          </a:p>
        </p:txBody>
      </p:sp>
    </p:spTree>
    <p:extLst>
      <p:ext uri="{BB962C8B-B14F-4D97-AF65-F5344CB8AC3E}">
        <p14:creationId xmlns:p14="http://schemas.microsoft.com/office/powerpoint/2010/main" val="239926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31</a:t>
            </a:fld>
            <a:endParaRPr lang="en-US" dirty="0"/>
          </a:p>
        </p:txBody>
      </p:sp>
    </p:spTree>
    <p:extLst>
      <p:ext uri="{BB962C8B-B14F-4D97-AF65-F5344CB8AC3E}">
        <p14:creationId xmlns:p14="http://schemas.microsoft.com/office/powerpoint/2010/main" val="780735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32</a:t>
            </a:fld>
            <a:endParaRPr lang="en-US" dirty="0"/>
          </a:p>
        </p:txBody>
      </p:sp>
    </p:spTree>
    <p:extLst>
      <p:ext uri="{BB962C8B-B14F-4D97-AF65-F5344CB8AC3E}">
        <p14:creationId xmlns:p14="http://schemas.microsoft.com/office/powerpoint/2010/main" val="388875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33</a:t>
            </a:fld>
            <a:endParaRPr lang="en-US" dirty="0"/>
          </a:p>
        </p:txBody>
      </p:sp>
    </p:spTree>
    <p:extLst>
      <p:ext uri="{BB962C8B-B14F-4D97-AF65-F5344CB8AC3E}">
        <p14:creationId xmlns:p14="http://schemas.microsoft.com/office/powerpoint/2010/main" val="900063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34</a:t>
            </a:fld>
            <a:endParaRPr lang="en-US" dirty="0"/>
          </a:p>
        </p:txBody>
      </p:sp>
    </p:spTree>
    <p:extLst>
      <p:ext uri="{BB962C8B-B14F-4D97-AF65-F5344CB8AC3E}">
        <p14:creationId xmlns:p14="http://schemas.microsoft.com/office/powerpoint/2010/main" val="217214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35</a:t>
            </a:fld>
            <a:endParaRPr lang="en-US" dirty="0"/>
          </a:p>
        </p:txBody>
      </p:sp>
    </p:spTree>
    <p:extLst>
      <p:ext uri="{BB962C8B-B14F-4D97-AF65-F5344CB8AC3E}">
        <p14:creationId xmlns:p14="http://schemas.microsoft.com/office/powerpoint/2010/main" val="3922770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36</a:t>
            </a:fld>
            <a:endParaRPr lang="en-US" dirty="0"/>
          </a:p>
        </p:txBody>
      </p:sp>
    </p:spTree>
    <p:extLst>
      <p:ext uri="{BB962C8B-B14F-4D97-AF65-F5344CB8AC3E}">
        <p14:creationId xmlns:p14="http://schemas.microsoft.com/office/powerpoint/2010/main" val="4170600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37</a:t>
            </a:fld>
            <a:endParaRPr lang="en-US" dirty="0"/>
          </a:p>
        </p:txBody>
      </p:sp>
    </p:spTree>
    <p:extLst>
      <p:ext uri="{BB962C8B-B14F-4D97-AF65-F5344CB8AC3E}">
        <p14:creationId xmlns:p14="http://schemas.microsoft.com/office/powerpoint/2010/main" val="2619452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38</a:t>
            </a:fld>
            <a:endParaRPr lang="en-US" dirty="0"/>
          </a:p>
        </p:txBody>
      </p:sp>
    </p:spTree>
    <p:extLst>
      <p:ext uri="{BB962C8B-B14F-4D97-AF65-F5344CB8AC3E}">
        <p14:creationId xmlns:p14="http://schemas.microsoft.com/office/powerpoint/2010/main" val="618655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39</a:t>
            </a:fld>
            <a:endParaRPr lang="en-US" dirty="0"/>
          </a:p>
        </p:txBody>
      </p:sp>
    </p:spTree>
    <p:extLst>
      <p:ext uri="{BB962C8B-B14F-4D97-AF65-F5344CB8AC3E}">
        <p14:creationId xmlns:p14="http://schemas.microsoft.com/office/powerpoint/2010/main" val="689854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40</a:t>
            </a:fld>
            <a:endParaRPr lang="en-US" dirty="0"/>
          </a:p>
        </p:txBody>
      </p:sp>
    </p:spTree>
    <p:extLst>
      <p:ext uri="{BB962C8B-B14F-4D97-AF65-F5344CB8AC3E}">
        <p14:creationId xmlns:p14="http://schemas.microsoft.com/office/powerpoint/2010/main" val="1791741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6</a:t>
            </a:fld>
            <a:endParaRPr lang="en-US" dirty="0"/>
          </a:p>
        </p:txBody>
      </p:sp>
    </p:spTree>
    <p:extLst>
      <p:ext uri="{BB962C8B-B14F-4D97-AF65-F5344CB8AC3E}">
        <p14:creationId xmlns:p14="http://schemas.microsoft.com/office/powerpoint/2010/main" val="39846495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41</a:t>
            </a:fld>
            <a:endParaRPr lang="en-US" dirty="0"/>
          </a:p>
        </p:txBody>
      </p:sp>
    </p:spTree>
    <p:extLst>
      <p:ext uri="{BB962C8B-B14F-4D97-AF65-F5344CB8AC3E}">
        <p14:creationId xmlns:p14="http://schemas.microsoft.com/office/powerpoint/2010/main" val="23356961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42</a:t>
            </a:fld>
            <a:endParaRPr lang="en-US" dirty="0"/>
          </a:p>
        </p:txBody>
      </p:sp>
    </p:spTree>
    <p:extLst>
      <p:ext uri="{BB962C8B-B14F-4D97-AF65-F5344CB8AC3E}">
        <p14:creationId xmlns:p14="http://schemas.microsoft.com/office/powerpoint/2010/main" val="10449535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43</a:t>
            </a:fld>
            <a:endParaRPr lang="en-US" dirty="0"/>
          </a:p>
        </p:txBody>
      </p:sp>
    </p:spTree>
    <p:extLst>
      <p:ext uri="{BB962C8B-B14F-4D97-AF65-F5344CB8AC3E}">
        <p14:creationId xmlns:p14="http://schemas.microsoft.com/office/powerpoint/2010/main" val="3661853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7</a:t>
            </a:fld>
            <a:endParaRPr lang="en-US" dirty="0"/>
          </a:p>
        </p:txBody>
      </p:sp>
    </p:spTree>
    <p:extLst>
      <p:ext uri="{BB962C8B-B14F-4D97-AF65-F5344CB8AC3E}">
        <p14:creationId xmlns:p14="http://schemas.microsoft.com/office/powerpoint/2010/main" val="4109762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8</a:t>
            </a:fld>
            <a:endParaRPr lang="en-US" dirty="0"/>
          </a:p>
        </p:txBody>
      </p:sp>
    </p:spTree>
    <p:extLst>
      <p:ext uri="{BB962C8B-B14F-4D97-AF65-F5344CB8AC3E}">
        <p14:creationId xmlns:p14="http://schemas.microsoft.com/office/powerpoint/2010/main" val="5223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9</a:t>
            </a:fld>
            <a:endParaRPr lang="en-US" dirty="0"/>
          </a:p>
        </p:txBody>
      </p:sp>
    </p:spTree>
    <p:extLst>
      <p:ext uri="{BB962C8B-B14F-4D97-AF65-F5344CB8AC3E}">
        <p14:creationId xmlns:p14="http://schemas.microsoft.com/office/powerpoint/2010/main" val="314583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18</a:t>
            </a:fld>
            <a:endParaRPr lang="en-US" dirty="0"/>
          </a:p>
        </p:txBody>
      </p:sp>
    </p:spTree>
    <p:extLst>
      <p:ext uri="{BB962C8B-B14F-4D97-AF65-F5344CB8AC3E}">
        <p14:creationId xmlns:p14="http://schemas.microsoft.com/office/powerpoint/2010/main" val="3076712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19</a:t>
            </a:fld>
            <a:endParaRPr lang="en-US" dirty="0"/>
          </a:p>
        </p:txBody>
      </p:sp>
    </p:spTree>
    <p:extLst>
      <p:ext uri="{BB962C8B-B14F-4D97-AF65-F5344CB8AC3E}">
        <p14:creationId xmlns:p14="http://schemas.microsoft.com/office/powerpoint/2010/main" val="2377300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E8F19-609E-BA4A-92EE-2E2B91ACED7C}" type="slidenum">
              <a:rPr lang="en-US" smtClean="0"/>
              <a:t>20</a:t>
            </a:fld>
            <a:endParaRPr lang="en-US" dirty="0"/>
          </a:p>
        </p:txBody>
      </p:sp>
    </p:spTree>
    <p:extLst>
      <p:ext uri="{BB962C8B-B14F-4D97-AF65-F5344CB8AC3E}">
        <p14:creationId xmlns:p14="http://schemas.microsoft.com/office/powerpoint/2010/main" val="2478378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4/14/2016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buClr>
        <a:buFont typeface="Wingdings" charset="2"/>
        <a:buChar char="q"/>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lasstools.net/twist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hyperlink" Target="http://www.mrakansonline.com/20132014/templates-for-fake-twitterfacebookinstagram-pages" TargetMode="External"/><Relationship Id="rId4" Type="http://schemas.openxmlformats.org/officeDocument/2006/relationships/hyperlink" Target="http://www.classtools.net/FB/home-page" TargetMode="Externa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openxmlformats.org/officeDocument/2006/relationships/slide" Target="slide25.xml"/><Relationship Id="rId18" Type="http://schemas.openxmlformats.org/officeDocument/2006/relationships/slide" Target="slide21.xml"/><Relationship Id="rId26" Type="http://schemas.openxmlformats.org/officeDocument/2006/relationships/slide" Target="slide32.xml"/><Relationship Id="rId3" Type="http://schemas.openxmlformats.org/officeDocument/2006/relationships/slide" Target="slide9.xml"/><Relationship Id="rId21" Type="http://schemas.openxmlformats.org/officeDocument/2006/relationships/slide" Target="slide7.xml"/><Relationship Id="rId7" Type="http://schemas.openxmlformats.org/officeDocument/2006/relationships/slide" Target="slide29.xml"/><Relationship Id="rId12" Type="http://schemas.openxmlformats.org/officeDocument/2006/relationships/slide" Target="slide20.xml"/><Relationship Id="rId17" Type="http://schemas.openxmlformats.org/officeDocument/2006/relationships/slide" Target="slide16.xml"/><Relationship Id="rId25" Type="http://schemas.openxmlformats.org/officeDocument/2006/relationships/slide" Target="slide27.xml"/><Relationship Id="rId33" Type="http://schemas.openxmlformats.org/officeDocument/2006/relationships/slide" Target="slide38.xml"/><Relationship Id="rId2" Type="http://schemas.openxmlformats.org/officeDocument/2006/relationships/slide" Target="slide4.xml"/><Relationship Id="rId16" Type="http://schemas.openxmlformats.org/officeDocument/2006/relationships/slide" Target="slide11.xml"/><Relationship Id="rId20" Type="http://schemas.openxmlformats.org/officeDocument/2006/relationships/slide" Target="slide31.xml"/><Relationship Id="rId29"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24.xml"/><Relationship Id="rId11" Type="http://schemas.openxmlformats.org/officeDocument/2006/relationships/slide" Target="slide15.xml"/><Relationship Id="rId24" Type="http://schemas.openxmlformats.org/officeDocument/2006/relationships/slide" Target="slide22.xml"/><Relationship Id="rId32" Type="http://schemas.openxmlformats.org/officeDocument/2006/relationships/slide" Target="slide33.xml"/><Relationship Id="rId5" Type="http://schemas.openxmlformats.org/officeDocument/2006/relationships/slide" Target="slide19.xml"/><Relationship Id="rId15" Type="http://schemas.openxmlformats.org/officeDocument/2006/relationships/slide" Target="slide6.xml"/><Relationship Id="rId23" Type="http://schemas.openxmlformats.org/officeDocument/2006/relationships/slide" Target="slide17.xml"/><Relationship Id="rId28" Type="http://schemas.openxmlformats.org/officeDocument/2006/relationships/slide" Target="slide13.xml"/><Relationship Id="rId10" Type="http://schemas.openxmlformats.org/officeDocument/2006/relationships/slide" Target="slide10.xml"/><Relationship Id="rId19" Type="http://schemas.openxmlformats.org/officeDocument/2006/relationships/slide" Target="slide26.xml"/><Relationship Id="rId31" Type="http://schemas.openxmlformats.org/officeDocument/2006/relationships/slide" Target="slide28.xml"/><Relationship Id="rId4" Type="http://schemas.openxmlformats.org/officeDocument/2006/relationships/slide" Target="slide14.xml"/><Relationship Id="rId9" Type="http://schemas.openxmlformats.org/officeDocument/2006/relationships/slide" Target="slide5.xml"/><Relationship Id="rId14" Type="http://schemas.openxmlformats.org/officeDocument/2006/relationships/slide" Target="slide30.xml"/><Relationship Id="rId22" Type="http://schemas.openxmlformats.org/officeDocument/2006/relationships/slide" Target="slide12.xml"/><Relationship Id="rId27" Type="http://schemas.openxmlformats.org/officeDocument/2006/relationships/slide" Target="slide8.xml"/><Relationship Id="rId30" Type="http://schemas.openxmlformats.org/officeDocument/2006/relationships/slide" Target="slide23.xml"/><Relationship Id="rId8" Type="http://schemas.openxmlformats.org/officeDocument/2006/relationships/slide" Target="slide34.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file:///\\localhost\Users\saraschuh\Desktop\Classroom%20Resources\Writing\Writing%20Rubric.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www.thecreativitycore.com/art-gallery.html"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Chapter Choices Charts and Assignments</a:t>
            </a:r>
            <a:endParaRPr lang="en-US" dirty="0"/>
          </a:p>
        </p:txBody>
      </p:sp>
      <p:sp>
        <p:nvSpPr>
          <p:cNvPr id="3" name="Title 2"/>
          <p:cNvSpPr>
            <a:spLocks noGrp="1"/>
          </p:cNvSpPr>
          <p:nvPr>
            <p:ph type="ctrTitle"/>
          </p:nvPr>
        </p:nvSpPr>
        <p:spPr/>
        <p:txBody>
          <a:bodyPr/>
          <a:lstStyle/>
          <a:p>
            <a:r>
              <a:rPr lang="en-US" i="1" dirty="0" smtClean="0"/>
              <a:t>The Outsiders </a:t>
            </a:r>
            <a:r>
              <a:rPr lang="en-US" dirty="0" smtClean="0"/>
              <a:t>by S.E. Hinton</a:t>
            </a:r>
            <a:endParaRPr lang="en-US" dirty="0"/>
          </a:p>
        </p:txBody>
      </p:sp>
    </p:spTree>
    <p:extLst>
      <p:ext uri="{BB962C8B-B14F-4D97-AF65-F5344CB8AC3E}">
        <p14:creationId xmlns:p14="http://schemas.microsoft.com/office/powerpoint/2010/main" val="1377043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Expressive: </a:t>
            </a:r>
            <a:r>
              <a:rPr lang="en-US" dirty="0" smtClean="0"/>
              <a:t>Chapter 3-4 </a:t>
            </a:r>
            <a:r>
              <a:rPr lang="en-US" dirty="0"/>
              <a:t>Multiple </a:t>
            </a:r>
            <a:r>
              <a:rPr lang="en-US" dirty="0" smtClean="0"/>
              <a:t>Perspective Scene Rewrite</a:t>
            </a:r>
            <a:endParaRPr lang="en-US" dirty="0"/>
          </a:p>
        </p:txBody>
      </p:sp>
      <p:sp>
        <p:nvSpPr>
          <p:cNvPr id="3" name="Vertical Text Placeholder 2"/>
          <p:cNvSpPr>
            <a:spLocks noGrp="1"/>
          </p:cNvSpPr>
          <p:nvPr>
            <p:ph sz="quarter" idx="13"/>
          </p:nvPr>
        </p:nvSpPr>
        <p:spPr/>
        <p:txBody>
          <a:bodyPr>
            <a:normAutofit fontScale="85000" lnSpcReduction="10000"/>
          </a:bodyPr>
          <a:lstStyle/>
          <a:p>
            <a:pPr marL="0" indent="0">
              <a:buNone/>
            </a:pPr>
            <a:r>
              <a:rPr lang="en-US" dirty="0" smtClean="0">
                <a:solidFill>
                  <a:srgbClr val="FF0000"/>
                </a:solidFill>
              </a:rPr>
              <a:t>DIRECTIONS</a:t>
            </a:r>
            <a:r>
              <a:rPr lang="en-US" dirty="0">
                <a:solidFill>
                  <a:srgbClr val="FF0000"/>
                </a:solidFill>
              </a:rPr>
              <a:t>: This story is told from Ponyboy’s perspective. It’s almost like we are sitting in a room with him when he tells us the story. This technique allows the reader to become intimately acquainted with Ponyboy’s character and he shares with us his most private and personal feelings and perspectives about the events and characters in the narrative. </a:t>
            </a:r>
            <a:r>
              <a:rPr lang="en-US" dirty="0" smtClean="0">
                <a:solidFill>
                  <a:srgbClr val="FF0000"/>
                </a:solidFill>
              </a:rPr>
              <a:t>Re</a:t>
            </a:r>
            <a:r>
              <a:rPr lang="en-US" dirty="0">
                <a:solidFill>
                  <a:srgbClr val="FF0000"/>
                </a:solidFill>
              </a:rPr>
              <a:t>-write the scene from the drive-in movie from </a:t>
            </a:r>
            <a:r>
              <a:rPr lang="en-US" dirty="0" smtClean="0">
                <a:solidFill>
                  <a:srgbClr val="FF0000"/>
                </a:solidFill>
              </a:rPr>
              <a:t>Dally’s </a:t>
            </a:r>
            <a:r>
              <a:rPr lang="en-US" dirty="0">
                <a:solidFill>
                  <a:srgbClr val="FF0000"/>
                </a:solidFill>
              </a:rPr>
              <a:t>or Cherry’s perspective. </a:t>
            </a:r>
            <a:endParaRPr lang="en-US" dirty="0" smtClean="0">
              <a:solidFill>
                <a:srgbClr val="FF0000"/>
              </a:solidFill>
            </a:endParaRPr>
          </a:p>
          <a:p>
            <a:pPr>
              <a:buFont typeface="Wingdings" charset="2"/>
              <a:buChar char="q"/>
            </a:pPr>
            <a:r>
              <a:rPr lang="en-US" dirty="0"/>
              <a:t>Title your paper with the name of the character’s perspective that you chose.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r>
              <a:rPr lang="en-US" dirty="0" smtClean="0"/>
              <a:t>Based on the plot and the character, explain </a:t>
            </a:r>
            <a:r>
              <a:rPr lang="en-US" dirty="0"/>
              <a:t>w</a:t>
            </a:r>
            <a:r>
              <a:rPr lang="en-US" dirty="0" smtClean="0"/>
              <a:t>hat you think was going </a:t>
            </a:r>
            <a:r>
              <a:rPr lang="en-US" dirty="0"/>
              <a:t>through Cherry’s mind when she was being harassed by </a:t>
            </a:r>
            <a:r>
              <a:rPr lang="en-US" dirty="0" smtClean="0"/>
              <a:t>Dally, or why you think Dally was harassing her. </a:t>
            </a:r>
            <a:r>
              <a:rPr lang="en-US" dirty="0" smtClean="0">
                <a:solidFill>
                  <a:srgbClr val="FFFF00"/>
                </a:solidFill>
              </a:rPr>
              <a:t>(</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Make </a:t>
            </a:r>
            <a:r>
              <a:rPr lang="en-US" dirty="0"/>
              <a:t>sure that your scene matches the plot of the novel--you aren’t changing any events that occur, just the eyes of the character through which we see the events (Dallas or Cherry).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Make </a:t>
            </a:r>
            <a:r>
              <a:rPr lang="en-US" dirty="0"/>
              <a:t>sure to use the correct pronouns (1</a:t>
            </a:r>
            <a:r>
              <a:rPr lang="en-US" baseline="30000" dirty="0"/>
              <a:t>st</a:t>
            </a:r>
            <a:r>
              <a:rPr lang="en-US" dirty="0"/>
              <a:t> person – I, me, we, my, mine, ours; 3</a:t>
            </a:r>
            <a:r>
              <a:rPr lang="en-US" baseline="30000" dirty="0"/>
              <a:t>rd</a:t>
            </a:r>
            <a:r>
              <a:rPr lang="en-US" dirty="0"/>
              <a:t> person– he, she, it, they, y’all, him, her, his, hers, its).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Include </a:t>
            </a:r>
            <a:r>
              <a:rPr lang="en-US" dirty="0"/>
              <a:t>plenty of details (figurative language) to connect the story to the readers and paint a picture of what’s happening. Examples of this are: alliteration, hyperbole, metaphors, similes, personification. </a:t>
            </a:r>
            <a:r>
              <a:rPr lang="en-US" dirty="0" smtClean="0"/>
              <a:t>           </a:t>
            </a:r>
            <a:r>
              <a:rPr lang="en-US" dirty="0" smtClean="0">
                <a:solidFill>
                  <a:srgbClr val="FFFF00"/>
                </a:solidFill>
              </a:rPr>
              <a:t>(</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Include </a:t>
            </a:r>
            <a:r>
              <a:rPr lang="en-US" dirty="0"/>
              <a:t>details that only the character whose perspective we are seeing may know (What might Dallas or Cherry know that Ponyboy didn’t know in that scene?.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marL="0" indent="0">
              <a:buNone/>
            </a:pPr>
            <a:endParaRPr lang="en-US" dirty="0"/>
          </a:p>
        </p:txBody>
      </p:sp>
      <p:sp>
        <p:nvSpPr>
          <p:cNvPr id="4" name="TextBox 3"/>
          <p:cNvSpPr txBox="1"/>
          <p:nvPr/>
        </p:nvSpPr>
        <p:spPr>
          <a:xfrm>
            <a:off x="7868649" y="6245092"/>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1242515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0524"/>
            <a:ext cx="7924800" cy="1143000"/>
          </a:xfrm>
        </p:spPr>
        <p:txBody>
          <a:bodyPr/>
          <a:lstStyle/>
          <a:p>
            <a:pPr algn="ctr"/>
            <a:r>
              <a:rPr lang="en-US" dirty="0" smtClean="0">
                <a:solidFill>
                  <a:srgbClr val="FFFF00"/>
                </a:solidFill>
              </a:rPr>
              <a:t>Reflective: </a:t>
            </a:r>
            <a:r>
              <a:rPr lang="en-US" dirty="0" smtClean="0"/>
              <a:t>Chapter 3-4 </a:t>
            </a:r>
            <a:r>
              <a:rPr lang="en-US" dirty="0"/>
              <a:t>Multiple </a:t>
            </a:r>
            <a:r>
              <a:rPr lang="en-US" dirty="0" smtClean="0"/>
              <a:t>Perspective Compare/Contrast  </a:t>
            </a:r>
            <a:br>
              <a:rPr lang="en-US" dirty="0" smtClean="0"/>
            </a:br>
            <a:r>
              <a:rPr lang="en-US" dirty="0" smtClean="0"/>
              <a:t>Greaser </a:t>
            </a:r>
            <a:r>
              <a:rPr lang="en-US" dirty="0"/>
              <a:t>&amp; Soc Perspectives </a:t>
            </a:r>
          </a:p>
        </p:txBody>
      </p:sp>
      <p:sp>
        <p:nvSpPr>
          <p:cNvPr id="3" name="Vertical Text Placeholder 2"/>
          <p:cNvSpPr>
            <a:spLocks noGrp="1"/>
          </p:cNvSpPr>
          <p:nvPr>
            <p:ph sz="quarter" idx="13"/>
          </p:nvPr>
        </p:nvSpPr>
        <p:spPr/>
        <p:txBody>
          <a:bodyPr/>
          <a:lstStyle/>
          <a:p>
            <a:pPr marL="0" lvl="1" indent="0">
              <a:buNone/>
            </a:pPr>
            <a:r>
              <a:rPr lang="en-US" dirty="0" smtClean="0">
                <a:solidFill>
                  <a:srgbClr val="FF0000"/>
                </a:solidFill>
              </a:rPr>
              <a:t>DIRECTIONS</a:t>
            </a:r>
            <a:r>
              <a:rPr lang="en-US" dirty="0">
                <a:solidFill>
                  <a:srgbClr val="FF0000"/>
                </a:solidFill>
              </a:rPr>
              <a:t>: Make chart to compare and contrast the perspectives of the Socs and the Greasers in </a:t>
            </a:r>
            <a:r>
              <a:rPr lang="en-US" dirty="0" smtClean="0">
                <a:solidFill>
                  <a:srgbClr val="FF0000"/>
                </a:solidFill>
              </a:rPr>
              <a:t>an event from any chapter up to chapter 4 in which both Greasers and Socs are present (Ponyboy walking home from movies, the drive in, etc.). </a:t>
            </a:r>
          </a:p>
          <a:p>
            <a:pPr lvl="1">
              <a:buFont typeface="Wingdings" charset="2"/>
              <a:buChar char="q"/>
            </a:pPr>
            <a:r>
              <a:rPr lang="en-US" dirty="0" smtClean="0"/>
              <a:t>Provide a title for that fits the event.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dirty="0" smtClean="0"/>
              <a:t>Explain the perspective of 3 characters from each side. </a:t>
            </a:r>
            <a:r>
              <a:rPr lang="en-US" dirty="0" smtClean="0">
                <a:solidFill>
                  <a:srgbClr val="FFFF00"/>
                </a:solidFill>
              </a:rPr>
              <a:t>(3</a:t>
            </a:r>
            <a:r>
              <a:rPr lang="en-US" sz="1800" dirty="0" smtClean="0">
                <a:solidFill>
                  <a:srgbClr val="FFFF00"/>
                </a:solidFill>
              </a:rPr>
              <a:t> points</a:t>
            </a:r>
            <a:r>
              <a:rPr lang="en-US" dirty="0" smtClean="0">
                <a:solidFill>
                  <a:srgbClr val="FFFF00"/>
                </a:solidFill>
              </a:rPr>
              <a:t>)</a:t>
            </a:r>
            <a:endParaRPr lang="en-US" dirty="0" smtClean="0"/>
          </a:p>
          <a:p>
            <a:pPr lvl="1">
              <a:buFont typeface="Wingdings" charset="2"/>
              <a:buChar char="q"/>
            </a:pPr>
            <a:r>
              <a:rPr lang="en-US" dirty="0" smtClean="0"/>
              <a:t>Provide textual evidence using at least 3 quotes from the novel. </a:t>
            </a:r>
            <a:r>
              <a:rPr lang="en-US" dirty="0" smtClean="0">
                <a:solidFill>
                  <a:srgbClr val="FFFF00"/>
                </a:solidFill>
              </a:rPr>
              <a:t>(3</a:t>
            </a:r>
            <a:r>
              <a:rPr lang="en-US" sz="1800" dirty="0" smtClean="0">
                <a:solidFill>
                  <a:srgbClr val="FFFF00"/>
                </a:solidFill>
              </a:rPr>
              <a:t> points</a:t>
            </a:r>
            <a:r>
              <a:rPr lang="en-US" dirty="0" smtClean="0">
                <a:solidFill>
                  <a:srgbClr val="FFFF00"/>
                </a:solidFill>
              </a:rPr>
              <a:t>)</a:t>
            </a:r>
          </a:p>
          <a:p>
            <a:pPr lvl="1">
              <a:buFont typeface="Wingdings" charset="2"/>
              <a:buChar char="q"/>
            </a:pPr>
            <a:r>
              <a:rPr lang="en-US" dirty="0" smtClean="0">
                <a:solidFill>
                  <a:srgbClr val="FFFFFF"/>
                </a:solidFill>
              </a:rPr>
              <a:t>At the bottom of the chart, explain how each side fails to see the other side’s point of view. </a:t>
            </a:r>
            <a:r>
              <a:rPr lang="en-US" dirty="0" smtClean="0">
                <a:solidFill>
                  <a:srgbClr val="FFFF00"/>
                </a:solidFill>
              </a:rPr>
              <a:t>(3 points)</a:t>
            </a:r>
          </a:p>
          <a:p>
            <a:pPr lvl="1">
              <a:buFont typeface="Wingdings" charset="2"/>
              <a:buChar char="q"/>
            </a:pPr>
            <a:endParaRPr lang="en-US" dirty="0">
              <a:solidFill>
                <a:srgbClr val="FFFF00"/>
              </a:solidFill>
            </a:endParaRPr>
          </a:p>
          <a:p>
            <a:pPr lvl="1"/>
            <a:endParaRPr lang="en-US" dirty="0"/>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879507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LOGICAL: </a:t>
            </a:r>
            <a:r>
              <a:rPr lang="en-US" dirty="0" smtClean="0"/>
              <a:t>Chapter 3-4 </a:t>
            </a:r>
            <a:r>
              <a:rPr lang="en-US" dirty="0"/>
              <a:t>Multiple Perspective</a:t>
            </a:r>
            <a:br>
              <a:rPr lang="en-US" dirty="0"/>
            </a:br>
            <a:r>
              <a:rPr lang="en-US" dirty="0" smtClean="0"/>
              <a:t>“Perspective Defense”</a:t>
            </a:r>
            <a:endParaRPr lang="en-US" dirty="0"/>
          </a:p>
        </p:txBody>
      </p:sp>
      <p:sp>
        <p:nvSpPr>
          <p:cNvPr id="3" name="Vertical Text Placeholder 2"/>
          <p:cNvSpPr>
            <a:spLocks noGrp="1"/>
          </p:cNvSpPr>
          <p:nvPr>
            <p:ph sz="quarter" idx="13"/>
          </p:nvPr>
        </p:nvSpPr>
        <p:spPr/>
        <p:txBody>
          <a:bodyPr/>
          <a:lstStyle/>
          <a:p>
            <a:pPr marL="0" indent="0">
              <a:buNone/>
            </a:pPr>
            <a:r>
              <a:rPr lang="en-US" dirty="0" smtClean="0">
                <a:solidFill>
                  <a:srgbClr val="FF0000"/>
                </a:solidFill>
              </a:rPr>
              <a:t>DIRECTIONS-Choose a scene from the novel in which the Socs have a different perspective than the Greasers. Think like a lawyer, and defend the actions of the Socs.  Your defense should be developed in two paragraphs that each include the following:</a:t>
            </a:r>
          </a:p>
          <a:p>
            <a:pPr marL="457200" lvl="1" indent="0">
              <a:buNone/>
            </a:pPr>
            <a:endParaRPr lang="en-US" dirty="0" smtClean="0"/>
          </a:p>
          <a:p>
            <a:pPr>
              <a:buFont typeface="Wingdings" charset="2"/>
              <a:buChar char="q"/>
            </a:pPr>
            <a:r>
              <a:rPr lang="en-US" dirty="0"/>
              <a:t>A</a:t>
            </a:r>
            <a:r>
              <a:rPr lang="en-US" dirty="0" smtClean="0"/>
              <a:t> </a:t>
            </a:r>
            <a:r>
              <a:rPr lang="en-US" dirty="0"/>
              <a:t>R</a:t>
            </a:r>
            <a:r>
              <a:rPr lang="en-US" dirty="0" smtClean="0"/>
              <a:t>elevant Title for the Scene </a:t>
            </a:r>
            <a:r>
              <a:rPr lang="en-US" dirty="0" smtClean="0">
                <a:solidFill>
                  <a:srgbClr val="FFFF00"/>
                </a:solidFill>
              </a:rPr>
              <a:t>(</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A clear claim that argues why the Socs’ actions are justifiable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Relevant textual evidence in the form of quotes </a:t>
            </a:r>
            <a:r>
              <a:rPr lang="en-US" dirty="0" smtClean="0">
                <a:solidFill>
                  <a:srgbClr val="FFFF00"/>
                </a:solidFill>
              </a:rPr>
              <a:t>(2</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a:buFont typeface="Wingdings" charset="2"/>
              <a:buChar char="q"/>
            </a:pPr>
            <a:r>
              <a:rPr lang="en-US" dirty="0" smtClean="0"/>
              <a:t>Citation for each quote </a:t>
            </a:r>
            <a:r>
              <a:rPr lang="en-US" dirty="0" smtClean="0">
                <a:solidFill>
                  <a:srgbClr val="FFFF00"/>
                </a:solidFill>
              </a:rPr>
              <a:t>(2</a:t>
            </a:r>
            <a:r>
              <a:rPr lang="en-US" sz="1800" dirty="0" smtClean="0">
                <a:solidFill>
                  <a:srgbClr val="FFFF00"/>
                </a:solidFill>
              </a:rPr>
              <a:t> points</a:t>
            </a:r>
            <a:r>
              <a:rPr lang="en-US" dirty="0" smtClean="0">
                <a:solidFill>
                  <a:srgbClr val="FFFF00"/>
                </a:solidFill>
              </a:rPr>
              <a:t>)</a:t>
            </a:r>
            <a:endParaRPr lang="en-US" dirty="0">
              <a:solidFill>
                <a:srgbClr val="FFFF00"/>
              </a:solidFill>
            </a:endParaRPr>
          </a:p>
          <a:p>
            <a:pPr>
              <a:buFont typeface="Wingdings" charset="2"/>
              <a:buChar char="q"/>
            </a:pPr>
            <a:r>
              <a:rPr lang="en-US" dirty="0" smtClean="0"/>
              <a:t>Reasoning/Explanation of how the evidence supports the claim </a:t>
            </a:r>
            <a:r>
              <a:rPr lang="en-US" dirty="0">
                <a:solidFill>
                  <a:srgbClr val="FFFF00"/>
                </a:solidFill>
              </a:rPr>
              <a:t>(2</a:t>
            </a:r>
            <a:r>
              <a:rPr lang="en-US" sz="1800" dirty="0">
                <a:solidFill>
                  <a:srgbClr val="FFFF00"/>
                </a:solidFill>
              </a:rPr>
              <a:t> points</a:t>
            </a:r>
            <a:r>
              <a:rPr lang="en-US" dirty="0">
                <a:solidFill>
                  <a:srgbClr val="FFFF00"/>
                </a:solidFill>
              </a:rPr>
              <a:t>)</a:t>
            </a:r>
          </a:p>
          <a:p>
            <a:pPr marL="457200" lvl="1" indent="0">
              <a:buNone/>
            </a:pPr>
            <a:endParaRPr lang="en-US" dirty="0"/>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1283211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Musical: </a:t>
            </a:r>
            <a:r>
              <a:rPr lang="en-US" dirty="0" smtClean="0"/>
              <a:t>Chapter 3-4 </a:t>
            </a:r>
            <a:br>
              <a:rPr lang="en-US" dirty="0" smtClean="0"/>
            </a:br>
            <a:r>
              <a:rPr lang="en-US" dirty="0" smtClean="0"/>
              <a:t>Multiple Perspective Song choice</a:t>
            </a:r>
            <a:endParaRPr lang="en-US" dirty="0"/>
          </a:p>
        </p:txBody>
      </p:sp>
      <p:sp>
        <p:nvSpPr>
          <p:cNvPr id="6" name="Content Placeholder 5"/>
          <p:cNvSpPr>
            <a:spLocks noGrp="1"/>
          </p:cNvSpPr>
          <p:nvPr>
            <p:ph sz="quarter" idx="13"/>
          </p:nvPr>
        </p:nvSpPr>
        <p:spPr>
          <a:xfrm>
            <a:off x="400833" y="1525042"/>
            <a:ext cx="8298667" cy="5009791"/>
          </a:xfrm>
        </p:spPr>
        <p:txBody>
          <a:bodyPr>
            <a:normAutofit fontScale="92500" lnSpcReduction="20000"/>
          </a:bodyPr>
          <a:lstStyle/>
          <a:p>
            <a:pPr marL="0" indent="0">
              <a:buNone/>
            </a:pPr>
            <a:r>
              <a:rPr lang="en-US" dirty="0">
                <a:solidFill>
                  <a:srgbClr val="FF0000"/>
                </a:solidFill>
              </a:rPr>
              <a:t>DIRECTIONS: </a:t>
            </a:r>
            <a:r>
              <a:rPr lang="en-US" dirty="0" smtClean="0">
                <a:solidFill>
                  <a:srgbClr val="FF0000"/>
                </a:solidFill>
              </a:rPr>
              <a:t>In chapters 3 and 4 multiple characters view  events from their unique perspective – Pony vs. Darry, Socs vs. Greasers. Select </a:t>
            </a:r>
            <a:r>
              <a:rPr lang="en-US" dirty="0">
                <a:solidFill>
                  <a:srgbClr val="FF0000"/>
                </a:solidFill>
              </a:rPr>
              <a:t>a song that </a:t>
            </a:r>
            <a:r>
              <a:rPr lang="en-US" b="1" u="sng" dirty="0">
                <a:solidFill>
                  <a:srgbClr val="FFFF00"/>
                </a:solidFill>
              </a:rPr>
              <a:t>STRONGLY</a:t>
            </a:r>
            <a:r>
              <a:rPr lang="en-US" dirty="0">
                <a:solidFill>
                  <a:srgbClr val="FF0000"/>
                </a:solidFill>
              </a:rPr>
              <a:t> </a:t>
            </a:r>
            <a:r>
              <a:rPr lang="en-US" dirty="0" smtClean="0">
                <a:solidFill>
                  <a:srgbClr val="FF0000"/>
                </a:solidFill>
              </a:rPr>
              <a:t>demonstrates the theme of multiple perspectives.</a:t>
            </a:r>
            <a:r>
              <a:rPr lang="en-US" i="1" dirty="0" smtClean="0">
                <a:solidFill>
                  <a:srgbClr val="FF0000"/>
                </a:solidFill>
              </a:rPr>
              <a:t> </a:t>
            </a:r>
            <a:r>
              <a:rPr lang="en-US" dirty="0">
                <a:solidFill>
                  <a:srgbClr val="FF0000"/>
                </a:solidFill>
              </a:rPr>
              <a:t>Present a clear argument with supporting evidences that demonstrates how your song selections </a:t>
            </a:r>
            <a:r>
              <a:rPr lang="en-US" dirty="0" smtClean="0">
                <a:solidFill>
                  <a:srgbClr val="FF0000"/>
                </a:solidFill>
              </a:rPr>
              <a:t>demonstrates the  theme of multiple perspective.</a:t>
            </a:r>
            <a:endParaRPr lang="en-US" dirty="0">
              <a:solidFill>
                <a:srgbClr val="FF0000"/>
              </a:solidFill>
            </a:endParaRP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a:buFont typeface="Wingdings" charset="2"/>
              <a:buChar char="q"/>
            </a:pPr>
            <a:r>
              <a:rPr lang="en-US" dirty="0" smtClean="0"/>
              <a:t>Title of the </a:t>
            </a:r>
            <a:r>
              <a:rPr lang="en-US" dirty="0"/>
              <a:t>song and name of the artist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Cite </a:t>
            </a:r>
            <a:r>
              <a:rPr lang="en-US" dirty="0"/>
              <a:t>at least </a:t>
            </a:r>
            <a:r>
              <a:rPr lang="en-US" b="1" u="sng" dirty="0">
                <a:solidFill>
                  <a:srgbClr val="FFFF00"/>
                </a:solidFill>
              </a:rPr>
              <a:t>one quote </a:t>
            </a:r>
            <a:r>
              <a:rPr lang="en-US" dirty="0"/>
              <a:t>from the book that supports your connection to the song </a:t>
            </a:r>
            <a:r>
              <a:rPr lang="en-US" dirty="0">
                <a:solidFill>
                  <a:srgbClr val="FFFF00"/>
                </a:solidFill>
              </a:rPr>
              <a:t>(2</a:t>
            </a:r>
            <a:r>
              <a:rPr lang="en-US" sz="1800" dirty="0">
                <a:solidFill>
                  <a:srgbClr val="FFFF00"/>
                </a:solidFill>
              </a:rPr>
              <a:t> points</a:t>
            </a:r>
            <a:r>
              <a:rPr lang="en-US" dirty="0">
                <a:solidFill>
                  <a:srgbClr val="FFFF00"/>
                </a:solidFill>
              </a:rPr>
              <a:t>)</a:t>
            </a:r>
          </a:p>
          <a:p>
            <a:pPr marL="0" indent="0">
              <a:buNone/>
            </a:pPr>
            <a:r>
              <a:rPr lang="en-US" dirty="0" smtClean="0"/>
              <a:t>Write a minimum </a:t>
            </a:r>
            <a:r>
              <a:rPr lang="en-US" dirty="0"/>
              <a:t>of one well constructed paragraph </a:t>
            </a:r>
            <a:r>
              <a:rPr lang="en-US" dirty="0" smtClean="0"/>
              <a:t>that explains how the novel and the song are connected. Your paragraph should include: </a:t>
            </a:r>
            <a:endParaRPr lang="en-US" dirty="0">
              <a:solidFill>
                <a:srgbClr val="FFFF00"/>
              </a:solidFill>
            </a:endParaRPr>
          </a:p>
          <a:p>
            <a:pPr lvl="1">
              <a:buFont typeface="Wingdings" charset="2"/>
              <a:buChar char="q"/>
            </a:pPr>
            <a:r>
              <a:rPr lang="en-US" dirty="0" smtClean="0"/>
              <a:t>A clear claim </a:t>
            </a:r>
            <a:r>
              <a:rPr lang="en-US" dirty="0">
                <a:solidFill>
                  <a:srgbClr val="FFFF00"/>
                </a:solidFill>
              </a:rPr>
              <a:t>(2</a:t>
            </a:r>
            <a:r>
              <a:rPr lang="en-US" sz="1600" dirty="0">
                <a:solidFill>
                  <a:srgbClr val="FFFF00"/>
                </a:solidFill>
              </a:rPr>
              <a:t> points</a:t>
            </a:r>
            <a:r>
              <a:rPr lang="en-US" dirty="0" smtClean="0">
                <a:solidFill>
                  <a:srgbClr val="FFFF00"/>
                </a:solidFill>
              </a:rPr>
              <a:t>)</a:t>
            </a:r>
            <a:endParaRPr lang="en-US" dirty="0" smtClean="0"/>
          </a:p>
          <a:p>
            <a:pPr lvl="1">
              <a:buFont typeface="Wingdings" charset="2"/>
              <a:buChar char="q"/>
            </a:pPr>
            <a:r>
              <a:rPr lang="en-US" dirty="0" smtClean="0"/>
              <a:t>Textual evidence with reasoning/explanation </a:t>
            </a:r>
            <a:r>
              <a:rPr lang="en-US" dirty="0"/>
              <a:t>of how the song connects to the </a:t>
            </a:r>
            <a:r>
              <a:rPr lang="en-US" dirty="0" smtClean="0"/>
              <a:t>theme </a:t>
            </a:r>
            <a:r>
              <a:rPr lang="en-US" dirty="0"/>
              <a:t>and the </a:t>
            </a:r>
            <a:r>
              <a:rPr lang="en-US" dirty="0" smtClean="0"/>
              <a:t>quote</a:t>
            </a:r>
            <a:r>
              <a:rPr lang="en-US" dirty="0"/>
              <a:t> </a:t>
            </a:r>
            <a:r>
              <a:rPr lang="en-US" dirty="0" smtClean="0">
                <a:solidFill>
                  <a:srgbClr val="FFFF00"/>
                </a:solidFill>
              </a:rPr>
              <a:t>(3</a:t>
            </a:r>
            <a:r>
              <a:rPr lang="en-US" sz="1600" dirty="0" smtClean="0">
                <a:solidFill>
                  <a:srgbClr val="FFFF00"/>
                </a:solidFill>
              </a:rPr>
              <a:t> </a:t>
            </a:r>
            <a:r>
              <a:rPr lang="en-US" sz="1600" dirty="0">
                <a:solidFill>
                  <a:srgbClr val="FFFF00"/>
                </a:solidFill>
              </a:rPr>
              <a:t>points</a:t>
            </a:r>
            <a:r>
              <a:rPr lang="en-US" dirty="0">
                <a:solidFill>
                  <a:srgbClr val="FFFF00"/>
                </a:solidFill>
              </a:rPr>
              <a:t>)</a:t>
            </a:r>
          </a:p>
          <a:p>
            <a:pPr lvl="2"/>
            <a:endParaRPr lang="en-US" dirty="0" smtClean="0"/>
          </a:p>
          <a:p>
            <a:pPr marL="914400" lvl="2" indent="0">
              <a:buNone/>
            </a:pPr>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endParaRPr lang="en-US" dirty="0"/>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003800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Graphic: </a:t>
            </a:r>
            <a:r>
              <a:rPr lang="en-US" dirty="0" smtClean="0"/>
              <a:t>Chapter 5-6 </a:t>
            </a:r>
            <a:br>
              <a:rPr lang="en-US" dirty="0" smtClean="0"/>
            </a:br>
            <a:r>
              <a:rPr lang="en-US" dirty="0" smtClean="0"/>
              <a:t>Divided community Illustration</a:t>
            </a:r>
            <a:endParaRPr lang="en-US" dirty="0"/>
          </a:p>
        </p:txBody>
      </p:sp>
      <p:sp>
        <p:nvSpPr>
          <p:cNvPr id="3" name="Vertical Text Placeholder 2"/>
          <p:cNvSpPr>
            <a:spLocks noGrp="1"/>
          </p:cNvSpPr>
          <p:nvPr>
            <p:ph sz="quarter" idx="13"/>
          </p:nvPr>
        </p:nvSpPr>
        <p:spPr>
          <a:xfrm>
            <a:off x="609600" y="1417638"/>
            <a:ext cx="7924800" cy="5124829"/>
          </a:xfrm>
        </p:spPr>
        <p:txBody>
          <a:bodyPr>
            <a:normAutofit/>
          </a:bodyPr>
          <a:lstStyle/>
          <a:p>
            <a:pPr marL="0" indent="0">
              <a:buNone/>
            </a:pPr>
            <a:r>
              <a:rPr lang="en-US" sz="1800" dirty="0" smtClean="0">
                <a:solidFill>
                  <a:srgbClr val="FF0000"/>
                </a:solidFill>
              </a:rPr>
              <a:t>DIRECTIONS</a:t>
            </a:r>
            <a:r>
              <a:rPr lang="en-US" sz="1800" dirty="0">
                <a:solidFill>
                  <a:srgbClr val="FF0000"/>
                </a:solidFill>
              </a:rPr>
              <a:t>: Create a </a:t>
            </a:r>
            <a:r>
              <a:rPr lang="en-US" sz="1800" b="1" u="sng" dirty="0">
                <a:solidFill>
                  <a:srgbClr val="FFFF00"/>
                </a:solidFill>
              </a:rPr>
              <a:t>visually appealing</a:t>
            </a:r>
            <a:r>
              <a:rPr lang="en-US" sz="1800" dirty="0">
                <a:solidFill>
                  <a:srgbClr val="FFFF00"/>
                </a:solidFill>
              </a:rPr>
              <a:t> </a:t>
            </a:r>
            <a:r>
              <a:rPr lang="en-US" sz="1800" dirty="0">
                <a:solidFill>
                  <a:srgbClr val="FF0000"/>
                </a:solidFill>
              </a:rPr>
              <a:t>illustration </a:t>
            </a:r>
            <a:r>
              <a:rPr lang="en-US" sz="1800" dirty="0" smtClean="0">
                <a:solidFill>
                  <a:srgbClr val="FF0000"/>
                </a:solidFill>
              </a:rPr>
              <a:t>that reflects a memorable scene from the novel and depicts a theme about a divided community.  </a:t>
            </a:r>
            <a:r>
              <a:rPr lang="en-US" sz="1800" dirty="0" smtClean="0">
                <a:solidFill>
                  <a:srgbClr val="FFFF00"/>
                </a:solidFill>
              </a:rPr>
              <a:t>Quality </a:t>
            </a:r>
            <a:r>
              <a:rPr lang="en-US" sz="1800" dirty="0">
                <a:solidFill>
                  <a:srgbClr val="FFFF00"/>
                </a:solidFill>
              </a:rPr>
              <a:t>work and presentation count!</a:t>
            </a:r>
          </a:p>
          <a:p>
            <a:pPr>
              <a:buFont typeface="Wingdings" charset="2"/>
              <a:buChar char="q"/>
            </a:pPr>
            <a:r>
              <a:rPr lang="en-US" sz="1800" dirty="0" smtClean="0"/>
              <a:t>Title </a:t>
            </a:r>
            <a:r>
              <a:rPr lang="en-US" sz="1800" dirty="0"/>
              <a:t>the drawing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sz="1800" dirty="0" smtClean="0">
                <a:solidFill>
                  <a:srgbClr val="FFFFFF"/>
                </a:solidFill>
              </a:rPr>
              <a:t>Illustration reflects identifiable and memorable moment from the novel.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sz="1800" dirty="0" smtClean="0"/>
              <a:t>Caption </a:t>
            </a:r>
            <a:r>
              <a:rPr lang="en-US" sz="1800" dirty="0"/>
              <a:t>the drawing with a quote from the reading that connects to </a:t>
            </a:r>
            <a:r>
              <a:rPr lang="en-US" sz="1800" dirty="0" smtClean="0"/>
              <a:t>the divided community theme. </a:t>
            </a:r>
            <a:r>
              <a:rPr lang="en-US" sz="1800" dirty="0">
                <a:solidFill>
                  <a:srgbClr val="FFFF00"/>
                </a:solidFill>
              </a:rPr>
              <a:t>(2 points)</a:t>
            </a:r>
          </a:p>
          <a:p>
            <a:pPr>
              <a:buFont typeface="Wingdings" charset="2"/>
              <a:buChar char="q"/>
            </a:pPr>
            <a:r>
              <a:rPr lang="en-US" sz="1800" dirty="0" smtClean="0"/>
              <a:t>Write 2-3 sentences that explain your reasoning for your illustration. How are the quote and picture are connected. </a:t>
            </a:r>
            <a:r>
              <a:rPr lang="en-US" sz="1800" dirty="0">
                <a:solidFill>
                  <a:srgbClr val="FFFF00"/>
                </a:solidFill>
              </a:rPr>
              <a:t>(2 points)</a:t>
            </a:r>
          </a:p>
          <a:p>
            <a:pPr>
              <a:buFont typeface="Wingdings" charset="2"/>
              <a:buChar char="q"/>
            </a:pPr>
            <a:r>
              <a:rPr lang="en-US" sz="1800" dirty="0" smtClean="0"/>
              <a:t>Cite </a:t>
            </a:r>
            <a:r>
              <a:rPr lang="en-US" sz="1800" dirty="0"/>
              <a:t>your </a:t>
            </a:r>
            <a:r>
              <a:rPr lang="en-US" sz="1800" dirty="0" smtClean="0"/>
              <a:t>quote. </a:t>
            </a:r>
            <a:r>
              <a:rPr lang="en-US" sz="1800" dirty="0" smtClean="0">
                <a:solidFill>
                  <a:srgbClr val="FFFF00"/>
                </a:solidFill>
              </a:rPr>
              <a:t>(1 point)</a:t>
            </a:r>
            <a:endParaRPr lang="en-US" sz="1800" dirty="0">
              <a:solidFill>
                <a:srgbClr val="FFFF00"/>
              </a:solidFill>
            </a:endParaRPr>
          </a:p>
          <a:p>
            <a:pPr>
              <a:buFont typeface="Wingdings" charset="2"/>
              <a:buChar char="q"/>
            </a:pPr>
            <a:r>
              <a:rPr lang="en-US" sz="1800" dirty="0" smtClean="0"/>
              <a:t>Illustrations must be colored and demonstrate an effort to depict the theme: Divided Community. </a:t>
            </a:r>
            <a:r>
              <a:rPr lang="en-US" sz="1800" dirty="0">
                <a:solidFill>
                  <a:srgbClr val="FFFF00"/>
                </a:solidFill>
              </a:rPr>
              <a:t>(2 points)</a:t>
            </a:r>
          </a:p>
          <a:p>
            <a:pPr lvl="1"/>
            <a:endParaRPr lang="en-US" sz="1800" dirty="0" smtClean="0"/>
          </a:p>
          <a:p>
            <a:pPr marL="457200" lvl="1" indent="0">
              <a:buNone/>
            </a:pPr>
            <a:r>
              <a:rPr lang="en-US" sz="1800" dirty="0">
                <a:solidFill>
                  <a:srgbClr val="00B0F0"/>
                </a:solidFill>
              </a:rPr>
              <a:t>Clean white copy paper or other sketch paper – No line or grid paper allowed</a:t>
            </a:r>
          </a:p>
          <a:p>
            <a:pPr marL="457200" lvl="1" indent="0">
              <a:buNone/>
            </a:pPr>
            <a:endParaRPr lang="en-US" dirty="0"/>
          </a:p>
          <a:p>
            <a:pPr marL="457200" lvl="1" indent="0">
              <a:buNone/>
            </a:pPr>
            <a:endParaRPr lang="en-US" dirty="0"/>
          </a:p>
          <a:p>
            <a:pPr lvl="1"/>
            <a:endParaRPr lang="en-US" dirty="0"/>
          </a:p>
        </p:txBody>
      </p:sp>
      <p:sp>
        <p:nvSpPr>
          <p:cNvPr id="4" name="TextBox 3"/>
          <p:cNvSpPr txBox="1"/>
          <p:nvPr/>
        </p:nvSpPr>
        <p:spPr>
          <a:xfrm>
            <a:off x="7588495"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703277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Expressive: </a:t>
            </a:r>
            <a:r>
              <a:rPr lang="en-US" dirty="0" smtClean="0"/>
              <a:t>Chapter 5-6 Divided community</a:t>
            </a:r>
            <a:r>
              <a:rPr lang="en-US" dirty="0"/>
              <a:t> </a:t>
            </a:r>
            <a:r>
              <a:rPr lang="en-US" dirty="0" smtClean="0"/>
              <a:t>"Hair” Poem </a:t>
            </a:r>
            <a:endParaRPr lang="en-US" dirty="0"/>
          </a:p>
        </p:txBody>
      </p:sp>
      <p:sp>
        <p:nvSpPr>
          <p:cNvPr id="3" name="Vertical Text Placeholder 2"/>
          <p:cNvSpPr>
            <a:spLocks noGrp="1"/>
          </p:cNvSpPr>
          <p:nvPr>
            <p:ph sz="quarter" idx="13"/>
          </p:nvPr>
        </p:nvSpPr>
        <p:spPr/>
        <p:txBody>
          <a:bodyPr>
            <a:normAutofit fontScale="92500" lnSpcReduction="20000"/>
          </a:bodyPr>
          <a:lstStyle/>
          <a:p>
            <a:pPr marL="0" indent="0">
              <a:buNone/>
            </a:pPr>
            <a:r>
              <a:rPr lang="en-US" dirty="0" smtClean="0">
                <a:solidFill>
                  <a:srgbClr val="FF0000"/>
                </a:solidFill>
              </a:rPr>
              <a:t>DIRECTIONS</a:t>
            </a:r>
          </a:p>
          <a:p>
            <a:pPr>
              <a:buFont typeface="Wingdings" charset="2"/>
              <a:buChar char="q"/>
            </a:pPr>
            <a:r>
              <a:rPr lang="en-US" b="1" u="sng" dirty="0"/>
              <a:t>Choice 1: </a:t>
            </a:r>
            <a:r>
              <a:rPr lang="en-US" dirty="0"/>
              <a:t>Hair is a very important element of being a Greaser. Write a poem about the importance of dark, greased back hair in the 1950s.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a:buFont typeface="Wingdings" charset="2"/>
              <a:buChar char="q"/>
            </a:pPr>
            <a:r>
              <a:rPr lang="en-US" b="1" u="sng" dirty="0" smtClean="0"/>
              <a:t>Choice </a:t>
            </a:r>
            <a:r>
              <a:rPr lang="en-US" b="1" u="sng" dirty="0"/>
              <a:t>2: </a:t>
            </a:r>
            <a:r>
              <a:rPr lang="en-US" dirty="0"/>
              <a:t>Write a poem about something in TODAY’S culture that has a significance similar to that of the Greaser’s hair in the novel.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marL="457200" lvl="1" indent="0">
              <a:buNone/>
            </a:pPr>
            <a:r>
              <a:rPr lang="en-US" dirty="0" smtClean="0">
                <a:solidFill>
                  <a:srgbClr val="00B0F0"/>
                </a:solidFill>
              </a:rPr>
              <a:t>Criteria </a:t>
            </a:r>
            <a:r>
              <a:rPr lang="en-US" dirty="0">
                <a:solidFill>
                  <a:srgbClr val="00B0F0"/>
                </a:solidFill>
              </a:rPr>
              <a:t>for rest of points for either choice:</a:t>
            </a:r>
          </a:p>
          <a:p>
            <a:pPr lvl="1">
              <a:buFont typeface="Wingdings" charset="2"/>
              <a:buChar char="q"/>
            </a:pPr>
            <a:r>
              <a:rPr lang="en-US" dirty="0"/>
              <a:t>In your </a:t>
            </a:r>
            <a:r>
              <a:rPr lang="en-US" dirty="0" smtClean="0"/>
              <a:t>poem, </a:t>
            </a:r>
            <a:r>
              <a:rPr lang="en-US" dirty="0"/>
              <a:t>include figurative language  (alliteration, hyperbole, metaphor, simile, personification) that shows what the hair or other item symbolized and what happens if someone cuts their hair off or gets rid of that item. </a:t>
            </a:r>
            <a:r>
              <a:rPr lang="en-US" dirty="0">
                <a:solidFill>
                  <a:srgbClr val="FFFF00"/>
                </a:solidFill>
              </a:rPr>
              <a:t>(2</a:t>
            </a:r>
            <a:r>
              <a:rPr lang="en-US" sz="1800" dirty="0">
                <a:solidFill>
                  <a:srgbClr val="FFFF00"/>
                </a:solidFill>
              </a:rPr>
              <a:t> points</a:t>
            </a:r>
            <a:r>
              <a:rPr lang="en-US" dirty="0">
                <a:solidFill>
                  <a:srgbClr val="FFFF00"/>
                </a:solidFill>
              </a:rPr>
              <a:t>)</a:t>
            </a:r>
          </a:p>
          <a:p>
            <a:pPr lvl="1">
              <a:buFont typeface="Wingdings" charset="2"/>
              <a:buChar char="q"/>
            </a:pPr>
            <a:r>
              <a:rPr lang="en-US" dirty="0" smtClean="0"/>
              <a:t>Title </a:t>
            </a:r>
            <a:r>
              <a:rPr lang="en-US" dirty="0"/>
              <a:t>your </a:t>
            </a:r>
            <a:r>
              <a:rPr lang="en-US" dirty="0" smtClean="0"/>
              <a:t>poem.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dirty="0" smtClean="0"/>
              <a:t>Mark </a:t>
            </a:r>
            <a:r>
              <a:rPr lang="en-US" dirty="0"/>
              <a:t>the rhyme scheme of your poem, even if there is no rhyme scheme.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dirty="0" smtClean="0"/>
              <a:t>Make </a:t>
            </a:r>
            <a:r>
              <a:rPr lang="en-US" dirty="0"/>
              <a:t>sure that you capitalize the first word in each line.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dirty="0" smtClean="0"/>
              <a:t>You </a:t>
            </a:r>
            <a:r>
              <a:rPr lang="en-US" dirty="0"/>
              <a:t>must write at least 8 lines. This may be divided into two stanzas of four lines </a:t>
            </a:r>
            <a:br>
              <a:rPr lang="en-US" dirty="0"/>
            </a:br>
            <a:r>
              <a:rPr lang="en-US" dirty="0"/>
              <a:t>each </a:t>
            </a:r>
            <a:r>
              <a:rPr lang="en-US" dirty="0" smtClean="0">
                <a:solidFill>
                  <a:srgbClr val="FFFF00"/>
                </a:solidFill>
              </a:rPr>
              <a:t>(2</a:t>
            </a:r>
            <a:r>
              <a:rPr lang="en-US" sz="1800" dirty="0" smtClean="0">
                <a:solidFill>
                  <a:srgbClr val="FFFF00"/>
                </a:solidFill>
              </a:rPr>
              <a:t> point</a:t>
            </a:r>
            <a:r>
              <a:rPr lang="en-US" dirty="0" smtClean="0">
                <a:solidFill>
                  <a:srgbClr val="FFFF00"/>
                </a:solidFill>
              </a:rPr>
              <a:t>)</a:t>
            </a:r>
            <a:endParaRPr lang="en-US" dirty="0">
              <a:solidFill>
                <a:srgbClr val="FFFF00"/>
              </a:solidFill>
            </a:endParaRP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9703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Reflective: </a:t>
            </a:r>
            <a:r>
              <a:rPr lang="en-US" dirty="0" smtClean="0"/>
              <a:t>Chapter 5-6 Divided community “Dear Abby”</a:t>
            </a:r>
            <a:endParaRPr lang="en-US" dirty="0"/>
          </a:p>
        </p:txBody>
      </p:sp>
      <p:sp>
        <p:nvSpPr>
          <p:cNvPr id="3" name="Vertical Text Placeholder 2"/>
          <p:cNvSpPr>
            <a:spLocks noGrp="1"/>
          </p:cNvSpPr>
          <p:nvPr>
            <p:ph sz="quarter" idx="13"/>
          </p:nvPr>
        </p:nvSpPr>
        <p:spPr/>
        <p:txBody>
          <a:bodyPr>
            <a:normAutofit/>
          </a:bodyPr>
          <a:lstStyle/>
          <a:p>
            <a:r>
              <a:rPr lang="en-US" dirty="0" smtClean="0">
                <a:solidFill>
                  <a:srgbClr val="FF0000"/>
                </a:solidFill>
              </a:rPr>
              <a:t>DIRECTIONS:  Write a letter to the advice columnist, Abby, as if you were one of the characters in the novel. Note: Your character letter is the PROBLEM; Abby’s response is the SOLUTION. </a:t>
            </a:r>
          </a:p>
          <a:p>
            <a:pPr lvl="1">
              <a:buFont typeface="Wingdings" charset="2"/>
              <a:buChar char="q"/>
            </a:pPr>
            <a:r>
              <a:rPr lang="en-US" dirty="0" smtClean="0"/>
              <a:t>Pick a problem that arises in the storyline and ask “Abby” for advice </a:t>
            </a:r>
            <a:r>
              <a:rPr lang="en-US" dirty="0" smtClean="0">
                <a:solidFill>
                  <a:srgbClr val="FFFF00"/>
                </a:solidFill>
              </a:rPr>
              <a:t>(2 points)</a:t>
            </a:r>
          </a:p>
          <a:p>
            <a:pPr lvl="1">
              <a:buFont typeface="Wingdings" charset="2"/>
              <a:buChar char="q"/>
            </a:pPr>
            <a:r>
              <a:rPr lang="en-US" dirty="0" smtClean="0"/>
              <a:t>Provide textual evidence by clearly paraphrasing the problem and what has happened from the character’s point of view in such a way that a person who has not read the novel understands the problem </a:t>
            </a:r>
            <a:r>
              <a:rPr lang="en-US" dirty="0" smtClean="0">
                <a:solidFill>
                  <a:srgbClr val="FFFF00"/>
                </a:solidFill>
              </a:rPr>
              <a:t>(4 points)</a:t>
            </a:r>
          </a:p>
          <a:p>
            <a:pPr lvl="1">
              <a:buFont typeface="Wingdings" charset="2"/>
              <a:buChar char="q"/>
            </a:pPr>
            <a:r>
              <a:rPr lang="en-US" dirty="0" smtClean="0">
                <a:solidFill>
                  <a:srgbClr val="FFFFFF"/>
                </a:solidFill>
              </a:rPr>
              <a:t>C</a:t>
            </a:r>
            <a:r>
              <a:rPr lang="en-US" dirty="0" smtClean="0"/>
              <a:t>ite the page number(s) from which you got textual evidence </a:t>
            </a:r>
            <a:r>
              <a:rPr lang="en-US" dirty="0" smtClean="0">
                <a:solidFill>
                  <a:srgbClr val="FFFF00"/>
                </a:solidFill>
              </a:rPr>
              <a:t>(1 point)</a:t>
            </a:r>
          </a:p>
          <a:p>
            <a:pPr lvl="1">
              <a:buFont typeface="Wingdings" charset="2"/>
              <a:buChar char="q"/>
            </a:pPr>
            <a:r>
              <a:rPr lang="en-US" dirty="0" smtClean="0"/>
              <a:t>Pretend you are an older and wiser “Abby” and write a response, offering a solution to the novel </a:t>
            </a:r>
            <a:r>
              <a:rPr lang="en-US" dirty="0" smtClean="0">
                <a:solidFill>
                  <a:srgbClr val="FFFF00"/>
                </a:solidFill>
              </a:rPr>
              <a:t>(3 points)</a:t>
            </a:r>
          </a:p>
          <a:p>
            <a:pPr marL="457200" lvl="1" indent="0">
              <a:buNone/>
            </a:pPr>
            <a:r>
              <a:rPr lang="en-US" dirty="0" smtClean="0">
                <a:solidFill>
                  <a:srgbClr val="3366FF"/>
                </a:solidFill>
              </a:rPr>
              <a:t>The column should be at least one handwritten page or one-half typed page.</a:t>
            </a:r>
          </a:p>
          <a:p>
            <a:pPr marL="457200" lvl="1" indent="0">
              <a:buNone/>
            </a:pPr>
            <a:endParaRPr lang="en-US" dirty="0"/>
          </a:p>
        </p:txBody>
      </p:sp>
      <p:sp>
        <p:nvSpPr>
          <p:cNvPr id="4" name="TextBox 3"/>
          <p:cNvSpPr txBox="1"/>
          <p:nvPr/>
        </p:nvSpPr>
        <p:spPr>
          <a:xfrm>
            <a:off x="7812498" y="6245093"/>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3572584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Logical: </a:t>
            </a:r>
            <a:r>
              <a:rPr lang="en-US" dirty="0" smtClean="0"/>
              <a:t>Chapter 5-6 Divided community</a:t>
            </a:r>
            <a:br>
              <a:rPr lang="en-US" dirty="0" smtClean="0"/>
            </a:br>
            <a:r>
              <a:rPr lang="en-US" dirty="0" smtClean="0"/>
              <a:t>WEIGHING THE Pros and Cons</a:t>
            </a:r>
            <a:endParaRPr lang="en-US" dirty="0"/>
          </a:p>
        </p:txBody>
      </p:sp>
      <p:sp>
        <p:nvSpPr>
          <p:cNvPr id="3" name="Vertical Text Placeholder 2"/>
          <p:cNvSpPr>
            <a:spLocks noGrp="1"/>
          </p:cNvSpPr>
          <p:nvPr>
            <p:ph sz="quarter" idx="13"/>
          </p:nvPr>
        </p:nvSpPr>
        <p:spPr/>
        <p:txBody>
          <a:bodyPr/>
          <a:lstStyle/>
          <a:p>
            <a:pPr marL="0" indent="0">
              <a:buNone/>
            </a:pPr>
            <a:r>
              <a:rPr lang="en-US" dirty="0" smtClean="0">
                <a:solidFill>
                  <a:srgbClr val="FF0000"/>
                </a:solidFill>
              </a:rPr>
              <a:t>DIRECTIONS: In this part of the novel, Johnny must decide whether or not to turn himself in. Your job is to weigh the pros and cons of this choice. Create a T-Chart with one side labeled “pros” and the other labeled “cons,” and list the reasons for both side. </a:t>
            </a:r>
          </a:p>
          <a:p>
            <a:r>
              <a:rPr lang="en-US" dirty="0" smtClean="0"/>
              <a:t>Create an appropriate title your work.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r>
              <a:rPr lang="en-US" dirty="0" smtClean="0"/>
              <a:t>Include at least one(1) PRO and one CON mentioned in the novel with page numbers cited. </a:t>
            </a:r>
            <a:r>
              <a:rPr lang="en-US" dirty="0">
                <a:solidFill>
                  <a:srgbClr val="FFFF00"/>
                </a:solidFill>
              </a:rPr>
              <a:t>(2</a:t>
            </a:r>
            <a:r>
              <a:rPr lang="en-US" sz="1600" dirty="0">
                <a:solidFill>
                  <a:srgbClr val="FFFF00"/>
                </a:solidFill>
              </a:rPr>
              <a:t> points</a:t>
            </a:r>
            <a:r>
              <a:rPr lang="en-US" dirty="0">
                <a:solidFill>
                  <a:srgbClr val="FFFF00"/>
                </a:solidFill>
              </a:rPr>
              <a:t>)</a:t>
            </a:r>
          </a:p>
          <a:p>
            <a:r>
              <a:rPr lang="en-US" dirty="0" smtClean="0"/>
              <a:t>Draw inferences from the text and the real world and add at least two(2) of your own reasons. </a:t>
            </a:r>
            <a:r>
              <a:rPr lang="en-US" dirty="0">
                <a:solidFill>
                  <a:srgbClr val="FFFF00"/>
                </a:solidFill>
              </a:rPr>
              <a:t>(2</a:t>
            </a:r>
            <a:r>
              <a:rPr lang="en-US" sz="1600" dirty="0">
                <a:solidFill>
                  <a:srgbClr val="FFFF00"/>
                </a:solidFill>
              </a:rPr>
              <a:t> points</a:t>
            </a:r>
            <a:r>
              <a:rPr lang="en-US" dirty="0">
                <a:solidFill>
                  <a:srgbClr val="FFFF00"/>
                </a:solidFill>
              </a:rPr>
              <a:t>)</a:t>
            </a:r>
          </a:p>
          <a:p>
            <a:r>
              <a:rPr lang="en-US" dirty="0" smtClean="0"/>
              <a:t>Highlight the reason you find most powerful and convincing.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r>
              <a:rPr lang="en-US" dirty="0" smtClean="0"/>
              <a:t>Give another alternative Johnny might have had.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r>
              <a:rPr lang="en-US" dirty="0" smtClean="0"/>
              <a:t>-Using a claim, evidence, and reasoning/explanation, argue whether or not Johnny made the right choice in 3-5 sentences</a:t>
            </a:r>
            <a:r>
              <a:rPr lang="en-US" dirty="0" smtClean="0">
                <a:solidFill>
                  <a:srgbClr val="FFFF00"/>
                </a:solidFill>
              </a:rPr>
              <a:t>. (3</a:t>
            </a:r>
            <a:r>
              <a:rPr lang="en-US" sz="1600" dirty="0" smtClean="0">
                <a:solidFill>
                  <a:srgbClr val="FFFF00"/>
                </a:solidFill>
              </a:rPr>
              <a:t> </a:t>
            </a:r>
            <a:r>
              <a:rPr lang="en-US" sz="1600" dirty="0">
                <a:solidFill>
                  <a:srgbClr val="FFFF00"/>
                </a:solidFill>
              </a:rPr>
              <a:t>points</a:t>
            </a:r>
            <a:r>
              <a:rPr lang="en-US" dirty="0">
                <a:solidFill>
                  <a:srgbClr val="FFFF00"/>
                </a:solidFill>
              </a:rPr>
              <a:t>)</a:t>
            </a:r>
          </a:p>
          <a:p>
            <a:endParaRPr lang="en-US" dirty="0" smtClean="0">
              <a:solidFill>
                <a:srgbClr val="FFFF00"/>
              </a:solidFill>
            </a:endParaRPr>
          </a:p>
        </p:txBody>
      </p:sp>
      <p:sp>
        <p:nvSpPr>
          <p:cNvPr id="4" name="TextBox 3"/>
          <p:cNvSpPr txBox="1"/>
          <p:nvPr/>
        </p:nvSpPr>
        <p:spPr>
          <a:xfrm>
            <a:off x="7601305" y="6294606"/>
            <a:ext cx="1331502" cy="646331"/>
          </a:xfrm>
          <a:prstGeom prst="rect">
            <a:avLst/>
          </a:prstGeom>
          <a:noFill/>
        </p:spPr>
        <p:txBody>
          <a:bodyPr wrap="none" rtlCol="0">
            <a:spAutoFit/>
          </a:bodyPr>
          <a:lstStyle/>
          <a:p>
            <a:r>
              <a:rPr lang="en-US" dirty="0">
                <a:hlinkClick r:id="rId2" action="ppaction://hlinksldjump"/>
              </a:rPr>
              <a:t>Back to Chart</a:t>
            </a:r>
            <a:endParaRPr lang="en-US" dirty="0"/>
          </a:p>
          <a:p>
            <a:endParaRPr lang="en-US" dirty="0"/>
          </a:p>
        </p:txBody>
      </p:sp>
    </p:spTree>
    <p:extLst>
      <p:ext uri="{BB962C8B-B14F-4D97-AF65-F5344CB8AC3E}">
        <p14:creationId xmlns:p14="http://schemas.microsoft.com/office/powerpoint/2010/main" val="402389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Musical: </a:t>
            </a:r>
            <a:r>
              <a:rPr lang="en-US" dirty="0" smtClean="0"/>
              <a:t>Chapter 5-6 </a:t>
            </a:r>
            <a:br>
              <a:rPr lang="en-US" dirty="0" smtClean="0"/>
            </a:br>
            <a:r>
              <a:rPr lang="en-US" dirty="0" smtClean="0"/>
              <a:t>Divided community Song</a:t>
            </a:r>
            <a:endParaRPr lang="en-US" dirty="0"/>
          </a:p>
        </p:txBody>
      </p:sp>
      <p:sp>
        <p:nvSpPr>
          <p:cNvPr id="3" name="Vertical Text Placeholder 2"/>
          <p:cNvSpPr>
            <a:spLocks noGrp="1"/>
          </p:cNvSpPr>
          <p:nvPr>
            <p:ph sz="quarter" idx="13"/>
          </p:nvPr>
        </p:nvSpPr>
        <p:spPr>
          <a:xfrm>
            <a:off x="609600" y="1600200"/>
            <a:ext cx="8166100" cy="5006662"/>
          </a:xfrm>
        </p:spPr>
        <p:txBody>
          <a:bodyPr>
            <a:normAutofit/>
          </a:bodyPr>
          <a:lstStyle/>
          <a:p>
            <a:pPr marL="0" indent="0">
              <a:buNone/>
            </a:pPr>
            <a:r>
              <a:rPr lang="en-US" dirty="0" smtClean="0">
                <a:solidFill>
                  <a:srgbClr val="FF0000"/>
                </a:solidFill>
              </a:rPr>
              <a:t>DIRECTIONS: Select </a:t>
            </a:r>
            <a:r>
              <a:rPr lang="en-US" dirty="0">
                <a:solidFill>
                  <a:srgbClr val="FF0000"/>
                </a:solidFill>
              </a:rPr>
              <a:t>a song that </a:t>
            </a:r>
            <a:r>
              <a:rPr lang="en-US" b="1" u="sng" dirty="0">
                <a:solidFill>
                  <a:srgbClr val="FFFF00"/>
                </a:solidFill>
              </a:rPr>
              <a:t>STRONGLY</a:t>
            </a:r>
            <a:r>
              <a:rPr lang="en-US" dirty="0">
                <a:solidFill>
                  <a:srgbClr val="FF0000"/>
                </a:solidFill>
              </a:rPr>
              <a:t> demonstrates the theme of </a:t>
            </a:r>
            <a:r>
              <a:rPr lang="en-US" dirty="0" smtClean="0">
                <a:solidFill>
                  <a:srgbClr val="FF0000"/>
                </a:solidFill>
              </a:rPr>
              <a:t>Divided Communities.</a:t>
            </a:r>
            <a:r>
              <a:rPr lang="en-US" i="1" dirty="0" smtClean="0">
                <a:solidFill>
                  <a:srgbClr val="FF0000"/>
                </a:solidFill>
              </a:rPr>
              <a:t> </a:t>
            </a:r>
            <a:r>
              <a:rPr lang="en-US" dirty="0">
                <a:solidFill>
                  <a:srgbClr val="FF0000"/>
                </a:solidFill>
              </a:rPr>
              <a:t>Present a clear argument with supporting evidences that demonstrates how your song selections demonstrates the  </a:t>
            </a:r>
            <a:r>
              <a:rPr lang="en-US" dirty="0" smtClean="0">
                <a:solidFill>
                  <a:srgbClr val="FF0000"/>
                </a:solidFill>
              </a:rPr>
              <a:t>theme.</a:t>
            </a:r>
            <a:endParaRPr lang="en-US" dirty="0">
              <a:solidFill>
                <a:srgbClr val="FF0000"/>
              </a:solidFill>
            </a:endParaRP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a:t>
            </a:r>
            <a:r>
              <a:rPr lang="en-US" dirty="0" smtClean="0">
                <a:solidFill>
                  <a:srgbClr val="FFFF00"/>
                </a:solidFill>
              </a:rPr>
              <a:t>ollowing</a:t>
            </a:r>
            <a:r>
              <a:rPr lang="en-US" dirty="0">
                <a:solidFill>
                  <a:srgbClr val="FFFF00"/>
                </a:solidFill>
              </a:rPr>
              <a:t>:</a:t>
            </a:r>
          </a:p>
          <a:p>
            <a:pPr>
              <a:buFont typeface="Wingdings" charset="2"/>
              <a:buChar char="q"/>
            </a:pPr>
            <a:r>
              <a:rPr lang="en-US" dirty="0"/>
              <a:t>Title of the song and name of the artist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Cite </a:t>
            </a:r>
            <a:r>
              <a:rPr lang="en-US" dirty="0"/>
              <a:t>at least </a:t>
            </a:r>
            <a:r>
              <a:rPr lang="en-US" b="1" u="sng" dirty="0">
                <a:solidFill>
                  <a:srgbClr val="FFFF00"/>
                </a:solidFill>
              </a:rPr>
              <a:t>one quote </a:t>
            </a:r>
            <a:r>
              <a:rPr lang="en-US" dirty="0"/>
              <a:t>from the book that supports your connection to the song </a:t>
            </a:r>
            <a:r>
              <a:rPr lang="en-US" dirty="0">
                <a:solidFill>
                  <a:srgbClr val="FFFF00"/>
                </a:solidFill>
              </a:rPr>
              <a:t>(2</a:t>
            </a:r>
            <a:r>
              <a:rPr lang="en-US" sz="1800" dirty="0">
                <a:solidFill>
                  <a:srgbClr val="FFFF00"/>
                </a:solidFill>
              </a:rPr>
              <a:t> points</a:t>
            </a:r>
            <a:r>
              <a:rPr lang="en-US" dirty="0">
                <a:solidFill>
                  <a:srgbClr val="FFFF00"/>
                </a:solidFill>
              </a:rPr>
              <a:t>)</a:t>
            </a:r>
          </a:p>
          <a:p>
            <a:pPr marL="0" indent="0">
              <a:buNone/>
            </a:pPr>
            <a:r>
              <a:rPr lang="en-US" dirty="0" smtClean="0">
                <a:solidFill>
                  <a:srgbClr val="FFFF00"/>
                </a:solidFill>
              </a:rPr>
              <a:t>Write a minimum </a:t>
            </a:r>
            <a:r>
              <a:rPr lang="en-US" dirty="0">
                <a:solidFill>
                  <a:srgbClr val="FFFF00"/>
                </a:solidFill>
              </a:rPr>
              <a:t>of one well constructed paragraph </a:t>
            </a:r>
            <a:r>
              <a:rPr lang="en-US" dirty="0" smtClean="0">
                <a:solidFill>
                  <a:srgbClr val="FFFF00"/>
                </a:solidFill>
              </a:rPr>
              <a:t>that </a:t>
            </a:r>
            <a:r>
              <a:rPr lang="en-US" dirty="0">
                <a:solidFill>
                  <a:srgbClr val="FFFF00"/>
                </a:solidFill>
              </a:rPr>
              <a:t>includes </a:t>
            </a:r>
            <a:r>
              <a:rPr lang="en-US" dirty="0" smtClean="0">
                <a:solidFill>
                  <a:srgbClr val="FFFF00"/>
                </a:solidFill>
              </a:rPr>
              <a:t>the following: </a:t>
            </a:r>
          </a:p>
          <a:p>
            <a:pPr lvl="2">
              <a:buFont typeface="Wingdings" charset="2"/>
              <a:buChar char="q"/>
            </a:pPr>
            <a:r>
              <a:rPr lang="en-US" dirty="0" smtClean="0"/>
              <a:t>A </a:t>
            </a:r>
            <a:r>
              <a:rPr lang="en-US" dirty="0"/>
              <a:t>clear claim </a:t>
            </a:r>
            <a:r>
              <a:rPr lang="en-US" dirty="0">
                <a:solidFill>
                  <a:srgbClr val="FFFF00"/>
                </a:solidFill>
              </a:rPr>
              <a:t>(2</a:t>
            </a:r>
            <a:r>
              <a:rPr lang="en-US" sz="1600" dirty="0">
                <a:solidFill>
                  <a:srgbClr val="FFFF00"/>
                </a:solidFill>
              </a:rPr>
              <a:t> points</a:t>
            </a:r>
            <a:r>
              <a:rPr lang="en-US" dirty="0" smtClean="0">
                <a:solidFill>
                  <a:srgbClr val="FFFF00"/>
                </a:solidFill>
              </a:rPr>
              <a:t>)</a:t>
            </a:r>
            <a:endParaRPr lang="en-US" dirty="0"/>
          </a:p>
          <a:p>
            <a:pPr lvl="2">
              <a:buFont typeface="Wingdings" charset="2"/>
              <a:buChar char="q"/>
            </a:pPr>
            <a:r>
              <a:rPr lang="en-US" dirty="0" smtClean="0"/>
              <a:t>Evidence and reasoning/explanation </a:t>
            </a:r>
            <a:r>
              <a:rPr lang="en-US" dirty="0"/>
              <a:t>of how the song connects to the </a:t>
            </a:r>
            <a:r>
              <a:rPr lang="en-US" dirty="0" smtClean="0"/>
              <a:t>theme </a:t>
            </a:r>
            <a:r>
              <a:rPr lang="en-US" dirty="0"/>
              <a:t>and the </a:t>
            </a:r>
            <a:r>
              <a:rPr lang="en-US" dirty="0" smtClean="0"/>
              <a:t>quote </a:t>
            </a:r>
            <a:r>
              <a:rPr lang="en-US" dirty="0" smtClean="0">
                <a:solidFill>
                  <a:srgbClr val="FFFF00"/>
                </a:solidFill>
              </a:rPr>
              <a:t>(3</a:t>
            </a:r>
            <a:r>
              <a:rPr lang="en-US" sz="1600" dirty="0" smtClean="0">
                <a:solidFill>
                  <a:srgbClr val="FFFF00"/>
                </a:solidFill>
              </a:rPr>
              <a:t> </a:t>
            </a:r>
            <a:r>
              <a:rPr lang="en-US" sz="1600" dirty="0">
                <a:solidFill>
                  <a:srgbClr val="FFFF00"/>
                </a:solidFill>
              </a:rPr>
              <a:t>points</a:t>
            </a:r>
            <a:r>
              <a:rPr lang="en-US" dirty="0">
                <a:solidFill>
                  <a:srgbClr val="FFFF00"/>
                </a:solidFill>
              </a:rPr>
              <a:t>)</a:t>
            </a:r>
          </a:p>
          <a:p>
            <a:pPr lvl="2"/>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pPr lvl="1"/>
            <a:endParaRPr lang="en-US" dirty="0"/>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032722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Graphic: </a:t>
            </a:r>
            <a:r>
              <a:rPr lang="en-US" dirty="0" smtClean="0"/>
              <a:t>Chapter 7-8 </a:t>
            </a:r>
            <a:br>
              <a:rPr lang="en-US" dirty="0" smtClean="0"/>
            </a:br>
            <a:r>
              <a:rPr lang="en-US" dirty="0" smtClean="0"/>
              <a:t>Individuality and Innocence</a:t>
            </a:r>
            <a:endParaRPr lang="en-US" dirty="0"/>
          </a:p>
        </p:txBody>
      </p:sp>
      <p:sp>
        <p:nvSpPr>
          <p:cNvPr id="3" name="Vertical Text Placeholder 2"/>
          <p:cNvSpPr>
            <a:spLocks noGrp="1"/>
          </p:cNvSpPr>
          <p:nvPr>
            <p:ph sz="quarter" idx="13"/>
          </p:nvPr>
        </p:nvSpPr>
        <p:spPr>
          <a:xfrm>
            <a:off x="609600" y="1600200"/>
            <a:ext cx="7924800" cy="4955146"/>
          </a:xfrm>
        </p:spPr>
        <p:txBody>
          <a:bodyPr>
            <a:normAutofit lnSpcReduction="10000"/>
          </a:bodyPr>
          <a:lstStyle/>
          <a:p>
            <a:pPr marL="0" indent="0">
              <a:buNone/>
            </a:pPr>
            <a:r>
              <a:rPr lang="en-US" dirty="0">
                <a:solidFill>
                  <a:srgbClr val="FF0000"/>
                </a:solidFill>
              </a:rPr>
              <a:t>DIRECTIONS</a:t>
            </a:r>
            <a:r>
              <a:rPr lang="en-US" dirty="0" smtClean="0">
                <a:solidFill>
                  <a:srgbClr val="FF0000"/>
                </a:solidFill>
              </a:rPr>
              <a:t>: </a:t>
            </a:r>
            <a:r>
              <a:rPr lang="en-US" dirty="0">
                <a:solidFill>
                  <a:srgbClr val="FF0000"/>
                </a:solidFill>
              </a:rPr>
              <a:t>Many characters try to show how they are unique and valuable as an individual.  Many of our characters have experienced a loss of innocence.</a:t>
            </a:r>
            <a:r>
              <a:rPr lang="en-US" dirty="0" smtClean="0">
                <a:solidFill>
                  <a:srgbClr val="FF0000"/>
                </a:solidFill>
              </a:rPr>
              <a:t> Create </a:t>
            </a:r>
            <a:r>
              <a:rPr lang="en-US" dirty="0">
                <a:solidFill>
                  <a:srgbClr val="FF0000"/>
                </a:solidFill>
              </a:rPr>
              <a:t>a </a:t>
            </a:r>
            <a:r>
              <a:rPr lang="en-US" b="1" u="sng" dirty="0">
                <a:solidFill>
                  <a:srgbClr val="FFFF00"/>
                </a:solidFill>
              </a:rPr>
              <a:t>visually appealing</a:t>
            </a:r>
            <a:r>
              <a:rPr lang="en-US" dirty="0">
                <a:solidFill>
                  <a:srgbClr val="FFFF00"/>
                </a:solidFill>
              </a:rPr>
              <a:t> </a:t>
            </a:r>
            <a:r>
              <a:rPr lang="en-US" dirty="0">
                <a:solidFill>
                  <a:srgbClr val="FF0000"/>
                </a:solidFill>
              </a:rPr>
              <a:t>illustration that </a:t>
            </a:r>
            <a:r>
              <a:rPr lang="en-US" dirty="0" smtClean="0">
                <a:solidFill>
                  <a:srgbClr val="FF0000"/>
                </a:solidFill>
              </a:rPr>
              <a:t>show the theme of individuality or innocence. </a:t>
            </a:r>
            <a:r>
              <a:rPr lang="en-US" sz="1800" dirty="0" smtClean="0">
                <a:solidFill>
                  <a:srgbClr val="FFFF00"/>
                </a:solidFill>
              </a:rPr>
              <a:t>Quality </a:t>
            </a:r>
            <a:r>
              <a:rPr lang="en-US" sz="1800" dirty="0">
                <a:solidFill>
                  <a:srgbClr val="FFFF00"/>
                </a:solidFill>
              </a:rPr>
              <a:t>work and presentation count!</a:t>
            </a:r>
          </a:p>
          <a:p>
            <a:pPr>
              <a:buFont typeface="Wingdings" charset="2"/>
              <a:buChar char="q"/>
            </a:pPr>
            <a:r>
              <a:rPr lang="en-US" dirty="0" smtClean="0"/>
              <a:t>Title </a:t>
            </a:r>
            <a:r>
              <a:rPr lang="en-US" dirty="0"/>
              <a:t>the </a:t>
            </a:r>
            <a:r>
              <a:rPr lang="en-US" dirty="0" smtClean="0"/>
              <a:t>drawing.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Illustration should clearly reflect </a:t>
            </a:r>
            <a:r>
              <a:rPr lang="en-US" dirty="0"/>
              <a:t>an identifiable </a:t>
            </a:r>
            <a:r>
              <a:rPr lang="en-US" dirty="0" smtClean="0"/>
              <a:t>character and a </a:t>
            </a:r>
            <a:r>
              <a:rPr lang="en-US" dirty="0"/>
              <a:t>memorable moment from the </a:t>
            </a:r>
            <a:r>
              <a:rPr lang="en-US" dirty="0" smtClean="0"/>
              <a:t>novel that depicts the theme.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Caption </a:t>
            </a:r>
            <a:r>
              <a:rPr lang="en-US" dirty="0"/>
              <a:t>the drawing with a quote from the reading that connects to </a:t>
            </a:r>
            <a:r>
              <a:rPr lang="en-US" dirty="0" smtClean="0"/>
              <a:t>one of the themes – Individuality or Innocence.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Cite </a:t>
            </a:r>
            <a:r>
              <a:rPr lang="en-US" dirty="0"/>
              <a:t>your quote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sz="1600" dirty="0" smtClean="0"/>
              <a:t>Write </a:t>
            </a:r>
            <a:r>
              <a:rPr lang="en-US" sz="1600" dirty="0"/>
              <a:t>2-3 sentences that explain your reasoning for your illustration. How are the quote and </a:t>
            </a:r>
            <a:r>
              <a:rPr lang="en-US" sz="1600" dirty="0" smtClean="0"/>
              <a:t>picture are </a:t>
            </a:r>
            <a:r>
              <a:rPr lang="en-US" sz="1600" dirty="0"/>
              <a:t>connected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Illustrations </a:t>
            </a:r>
            <a:r>
              <a:rPr lang="en-US" dirty="0"/>
              <a:t>must be colored and demonstrate an effort to depict the </a:t>
            </a:r>
            <a:r>
              <a:rPr lang="en-US" dirty="0" smtClean="0"/>
              <a:t>theme.</a:t>
            </a:r>
            <a:r>
              <a:rPr lang="en-US" dirty="0">
                <a:solidFill>
                  <a:srgbClr val="FFFF00"/>
                </a:solidFill>
              </a:rPr>
              <a:t> (2</a:t>
            </a:r>
            <a:r>
              <a:rPr lang="en-US" sz="1800" dirty="0">
                <a:solidFill>
                  <a:srgbClr val="FFFF00"/>
                </a:solidFill>
              </a:rPr>
              <a:t> points</a:t>
            </a:r>
            <a:r>
              <a:rPr lang="en-US" dirty="0">
                <a:solidFill>
                  <a:srgbClr val="FFFF00"/>
                </a:solidFill>
              </a:rPr>
              <a:t>)</a:t>
            </a:r>
          </a:p>
          <a:p>
            <a:pPr lvl="1"/>
            <a:endParaRPr lang="en-US" dirty="0"/>
          </a:p>
          <a:p>
            <a:pPr marL="457200" lvl="1" indent="0">
              <a:buNone/>
            </a:pPr>
            <a:r>
              <a:rPr lang="en-US" sz="1600" dirty="0">
                <a:solidFill>
                  <a:srgbClr val="00B0F0"/>
                </a:solidFill>
              </a:rPr>
              <a:t>Clean white copy paper or other sketch paper – No line or grid paper allowed</a:t>
            </a:r>
          </a:p>
          <a:p>
            <a:pPr marL="457200" lvl="1" indent="0">
              <a:buNone/>
            </a:pPr>
            <a:endParaRPr lang="en-US" dirty="0"/>
          </a:p>
        </p:txBody>
      </p:sp>
      <p:sp>
        <p:nvSpPr>
          <p:cNvPr id="4" name="TextBox 3"/>
          <p:cNvSpPr txBox="1"/>
          <p:nvPr/>
        </p:nvSpPr>
        <p:spPr>
          <a:xfrm>
            <a:off x="7638622" y="626180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2804366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 the Survey and answer survey questions</a:t>
            </a:r>
            <a:endParaRPr lang="en-US" dirty="0"/>
          </a:p>
        </p:txBody>
      </p:sp>
      <p:sp>
        <p:nvSpPr>
          <p:cNvPr id="3" name="Content Placeholder 2"/>
          <p:cNvSpPr>
            <a:spLocks noGrp="1"/>
          </p:cNvSpPr>
          <p:nvPr>
            <p:ph sz="quarter" idx="13"/>
          </p:nvPr>
        </p:nvSpPr>
        <p:spPr>
          <a:xfrm>
            <a:off x="822817" y="1830409"/>
            <a:ext cx="7924800" cy="4114800"/>
          </a:xfrm>
        </p:spPr>
        <p:txBody>
          <a:bodyPr>
            <a:normAutofit/>
          </a:bodyPr>
          <a:lstStyle/>
          <a:p>
            <a:r>
              <a:rPr lang="en-US" sz="3600" dirty="0" smtClean="0">
                <a:solidFill>
                  <a:srgbClr val="FFFF00"/>
                </a:solidFill>
              </a:rPr>
              <a:t>NO  NAMES – Take the survey anonymously</a:t>
            </a:r>
          </a:p>
          <a:p>
            <a:r>
              <a:rPr lang="en-US" sz="3600" dirty="0" smtClean="0">
                <a:solidFill>
                  <a:srgbClr val="00B0F0"/>
                </a:solidFill>
              </a:rPr>
              <a:t>You have 15 minutes</a:t>
            </a:r>
          </a:p>
          <a:p>
            <a:r>
              <a:rPr lang="en-US" sz="3600" dirty="0" smtClean="0">
                <a:solidFill>
                  <a:srgbClr val="FF0000"/>
                </a:solidFill>
              </a:rPr>
              <a:t>Circle your response for each statement first, and then return back to explain your answer if time permits.</a:t>
            </a:r>
            <a:endParaRPr lang="en-US" sz="3600" dirty="0">
              <a:solidFill>
                <a:srgbClr val="FF0000"/>
              </a:solidFill>
            </a:endParaRPr>
          </a:p>
        </p:txBody>
      </p:sp>
    </p:spTree>
    <p:extLst>
      <p:ext uri="{BB962C8B-B14F-4D97-AF65-F5344CB8AC3E}">
        <p14:creationId xmlns:p14="http://schemas.microsoft.com/office/powerpoint/2010/main" val="936409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Expressive: </a:t>
            </a:r>
            <a:r>
              <a:rPr lang="en-US" dirty="0" smtClean="0"/>
              <a:t>Chapter 7-8 </a:t>
            </a:r>
            <a:r>
              <a:rPr lang="en-US" dirty="0"/>
              <a:t>Individuality and </a:t>
            </a:r>
            <a:r>
              <a:rPr lang="en-US" dirty="0" smtClean="0"/>
              <a:t>Innocence</a:t>
            </a:r>
            <a:r>
              <a:rPr lang="en-US" dirty="0"/>
              <a:t> </a:t>
            </a:r>
            <a:r>
              <a:rPr lang="en-US" dirty="0" err="1" smtClean="0"/>
              <a:t>BIoGraphy</a:t>
            </a:r>
            <a:r>
              <a:rPr lang="en-US" dirty="0" smtClean="0"/>
              <a:t> Poem</a:t>
            </a:r>
            <a:endParaRPr lang="en-US" dirty="0"/>
          </a:p>
        </p:txBody>
      </p:sp>
      <p:sp>
        <p:nvSpPr>
          <p:cNvPr id="3" name="Vertical Text Placeholder 2"/>
          <p:cNvSpPr>
            <a:spLocks noGrp="1"/>
          </p:cNvSpPr>
          <p:nvPr>
            <p:ph sz="quarter" idx="13"/>
          </p:nvPr>
        </p:nvSpPr>
        <p:spPr/>
        <p:txBody>
          <a:bodyPr>
            <a:normAutofit lnSpcReduction="10000"/>
          </a:bodyPr>
          <a:lstStyle/>
          <a:p>
            <a:pPr marL="0" indent="0">
              <a:buNone/>
            </a:pPr>
            <a:r>
              <a:rPr lang="en-US" dirty="0" smtClean="0">
                <a:solidFill>
                  <a:srgbClr val="FF0000"/>
                </a:solidFill>
              </a:rPr>
              <a:t>DIRECTIONS</a:t>
            </a:r>
            <a:r>
              <a:rPr lang="en-US" dirty="0">
                <a:solidFill>
                  <a:srgbClr val="FF0000"/>
                </a:solidFill>
              </a:rPr>
              <a:t>:  </a:t>
            </a:r>
            <a:r>
              <a:rPr lang="en-US" dirty="0" smtClean="0">
                <a:solidFill>
                  <a:srgbClr val="FF0000"/>
                </a:solidFill>
              </a:rPr>
              <a:t>Write </a:t>
            </a:r>
            <a:r>
              <a:rPr lang="en-US" dirty="0">
                <a:solidFill>
                  <a:srgbClr val="FF0000"/>
                </a:solidFill>
              </a:rPr>
              <a:t>a biographical poem of Ponyboy. A biography tells the story of someone else’s life. </a:t>
            </a:r>
            <a:r>
              <a:rPr lang="en-US" dirty="0" smtClean="0">
                <a:solidFill>
                  <a:srgbClr val="FF0000"/>
                </a:solidFill>
              </a:rPr>
              <a:t>You may tell the biography of either of the following: </a:t>
            </a:r>
          </a:p>
          <a:p>
            <a:pPr marL="0" indent="0">
              <a:buNone/>
            </a:pPr>
            <a:r>
              <a:rPr lang="en-US" dirty="0" smtClean="0"/>
              <a:t>1. Incorporate </a:t>
            </a:r>
            <a:r>
              <a:rPr lang="en-US" dirty="0"/>
              <a:t>his struggle to be an individual within the </a:t>
            </a:r>
            <a:r>
              <a:rPr lang="en-US" dirty="0" smtClean="0"/>
              <a:t>Greasers </a:t>
            </a:r>
          </a:p>
          <a:p>
            <a:pPr marL="0" indent="0">
              <a:buNone/>
            </a:pPr>
            <a:r>
              <a:rPr lang="en-US" dirty="0" smtClean="0"/>
              <a:t>2.  </a:t>
            </a:r>
            <a:r>
              <a:rPr lang="en-US" dirty="0"/>
              <a:t>Include ways that he has lost his innocence</a:t>
            </a:r>
          </a:p>
          <a:p>
            <a:pPr marL="57150" indent="0">
              <a:buNone/>
            </a:pPr>
            <a:r>
              <a:rPr lang="en-US" dirty="0">
                <a:solidFill>
                  <a:srgbClr val="00B0F0"/>
                </a:solidFill>
              </a:rPr>
              <a:t>Criteria for both poems</a:t>
            </a:r>
            <a:r>
              <a:rPr lang="en-US" dirty="0" smtClean="0">
                <a:solidFill>
                  <a:srgbClr val="00B0F0"/>
                </a:solidFill>
              </a:rPr>
              <a:t>:</a:t>
            </a:r>
            <a:endParaRPr lang="en-US" dirty="0">
              <a:solidFill>
                <a:srgbClr val="00B0F0"/>
              </a:solidFill>
            </a:endParaRPr>
          </a:p>
          <a:p>
            <a:pPr>
              <a:buFont typeface="Wingdings" charset="2"/>
              <a:buChar char="q"/>
            </a:pPr>
            <a:r>
              <a:rPr lang="en-US" dirty="0" smtClean="0"/>
              <a:t>Title </a:t>
            </a:r>
            <a:r>
              <a:rPr lang="en-US" dirty="0"/>
              <a:t>your poem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p>
          <a:p>
            <a:pPr>
              <a:buFont typeface="Wingdings" charset="2"/>
              <a:buChar char="q"/>
            </a:pPr>
            <a:r>
              <a:rPr lang="en-US" dirty="0" smtClean="0">
                <a:solidFill>
                  <a:srgbClr val="FFFFFF"/>
                </a:solidFill>
              </a:rPr>
              <a:t>Ponyboy’s struggle to be an individual or of his loss of </a:t>
            </a:r>
            <a:r>
              <a:rPr lang="en-US" dirty="0" err="1" smtClean="0">
                <a:solidFill>
                  <a:srgbClr val="FFFFFF"/>
                </a:solidFill>
              </a:rPr>
              <a:t>innoncence</a:t>
            </a:r>
            <a:r>
              <a:rPr lang="en-US" dirty="0" smtClean="0">
                <a:solidFill>
                  <a:srgbClr val="FFFFFF"/>
                </a:solidFill>
              </a:rPr>
              <a:t> is conveyed. </a:t>
            </a:r>
            <a:r>
              <a:rPr lang="en-US" dirty="0" smtClean="0">
                <a:solidFill>
                  <a:srgbClr val="FFFF00"/>
                </a:solidFill>
              </a:rPr>
              <a:t>(</a:t>
            </a:r>
            <a:r>
              <a:rPr lang="en-US" dirty="0">
                <a:solidFill>
                  <a:srgbClr val="FFFF00"/>
                </a:solidFill>
              </a:rPr>
              <a:t>2</a:t>
            </a:r>
            <a:r>
              <a:rPr lang="en-US" sz="1800" dirty="0">
                <a:solidFill>
                  <a:srgbClr val="FFFF00"/>
                </a:solidFill>
              </a:rPr>
              <a:t> points</a:t>
            </a:r>
            <a:r>
              <a:rPr lang="en-US" dirty="0" smtClean="0">
                <a:solidFill>
                  <a:srgbClr val="FFFF00"/>
                </a:solidFill>
              </a:rPr>
              <a:t>)</a:t>
            </a:r>
          </a:p>
          <a:p>
            <a:pPr>
              <a:buFont typeface="Wingdings" charset="2"/>
              <a:buChar char="q"/>
            </a:pPr>
            <a:r>
              <a:rPr lang="en-US" dirty="0"/>
              <a:t>Include figurative language (alliteration, hyperbole, metaphor, simile, personification) to describe how he struggled or lost his innocence. </a:t>
            </a:r>
            <a:r>
              <a:rPr lang="en-US" dirty="0">
                <a:solidFill>
                  <a:srgbClr val="FFFF00"/>
                </a:solidFill>
              </a:rPr>
              <a:t>(3</a:t>
            </a:r>
            <a:r>
              <a:rPr lang="en-US" sz="1800" dirty="0">
                <a:solidFill>
                  <a:srgbClr val="FFFF00"/>
                </a:solidFill>
              </a:rPr>
              <a:t> points</a:t>
            </a:r>
            <a:r>
              <a:rPr lang="en-US" dirty="0" smtClean="0">
                <a:solidFill>
                  <a:srgbClr val="FFFF00"/>
                </a:solidFill>
              </a:rPr>
              <a:t>)</a:t>
            </a:r>
            <a:endParaRPr lang="en-US" dirty="0">
              <a:solidFill>
                <a:srgbClr val="FFFF00"/>
              </a:solidFill>
            </a:endParaRPr>
          </a:p>
          <a:p>
            <a:pPr>
              <a:buFont typeface="Wingdings" charset="2"/>
              <a:buChar char="q"/>
            </a:pPr>
            <a:r>
              <a:rPr lang="en-US" dirty="0" smtClean="0"/>
              <a:t>Use </a:t>
            </a:r>
            <a:r>
              <a:rPr lang="en-US" dirty="0"/>
              <a:t>at least 4 examples of textual evidence from chapters 7-8 in your poem.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smtClean="0">
                <a:solidFill>
                  <a:srgbClr val="FFFF00"/>
                </a:solidFill>
              </a:rPr>
              <a:t>)</a:t>
            </a:r>
          </a:p>
          <a:p>
            <a:pPr>
              <a:buFont typeface="Wingdings" charset="2"/>
              <a:buChar char="q"/>
            </a:pPr>
            <a:r>
              <a:rPr lang="en-US" dirty="0" smtClean="0"/>
              <a:t>Cite </a:t>
            </a:r>
            <a:r>
              <a:rPr lang="en-US" dirty="0"/>
              <a:t>the page numbers of the textual evidence you included.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lvl="1"/>
            <a:endParaRPr lang="en-US" dirty="0"/>
          </a:p>
        </p:txBody>
      </p:sp>
      <p:sp>
        <p:nvSpPr>
          <p:cNvPr id="4" name="TextBox 3"/>
          <p:cNvSpPr txBox="1"/>
          <p:nvPr/>
        </p:nvSpPr>
        <p:spPr>
          <a:xfrm>
            <a:off x="7866802" y="626180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980403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Reflective: </a:t>
            </a:r>
            <a:r>
              <a:rPr lang="en-US" dirty="0" smtClean="0"/>
              <a:t>Chapter 7-8 </a:t>
            </a:r>
            <a:r>
              <a:rPr lang="en-US" dirty="0"/>
              <a:t>Individuality and </a:t>
            </a:r>
            <a:r>
              <a:rPr lang="en-US" dirty="0" smtClean="0"/>
              <a:t>Innocence</a:t>
            </a:r>
            <a:r>
              <a:rPr lang="en-US" dirty="0"/>
              <a:t> </a:t>
            </a:r>
            <a:r>
              <a:rPr lang="en-US" dirty="0" smtClean="0"/>
              <a:t>Diary Entry</a:t>
            </a:r>
            <a:endParaRPr lang="en-US" dirty="0"/>
          </a:p>
        </p:txBody>
      </p:sp>
      <p:sp>
        <p:nvSpPr>
          <p:cNvPr id="3" name="Vertical Text Placeholder 2"/>
          <p:cNvSpPr>
            <a:spLocks noGrp="1"/>
          </p:cNvSpPr>
          <p:nvPr>
            <p:ph sz="quarter" idx="13"/>
          </p:nvPr>
        </p:nvSpPr>
        <p:spPr/>
        <p:txBody>
          <a:bodyPr>
            <a:normAutofit fontScale="92500"/>
          </a:bodyPr>
          <a:lstStyle/>
          <a:p>
            <a:r>
              <a:rPr lang="en-US" dirty="0" smtClean="0">
                <a:solidFill>
                  <a:srgbClr val="FF0000"/>
                </a:solidFill>
              </a:rPr>
              <a:t>DIRECTIONS: </a:t>
            </a:r>
            <a:r>
              <a:rPr lang="en-US" dirty="0">
                <a:solidFill>
                  <a:srgbClr val="FF0000"/>
                </a:solidFill>
              </a:rPr>
              <a:t> </a:t>
            </a:r>
            <a:r>
              <a:rPr lang="en-US" dirty="0" smtClean="0">
                <a:solidFill>
                  <a:srgbClr val="FF0000"/>
                </a:solidFill>
              </a:rPr>
              <a:t>Write a diary entry from the perspective of a character of your choice. </a:t>
            </a:r>
          </a:p>
          <a:p>
            <a:pPr lvl="1"/>
            <a:r>
              <a:rPr lang="en-US" dirty="0" smtClean="0"/>
              <a:t>Include and explain how the themes INDIVIDUALITY and Loss of INNOCENCE apply to your character. </a:t>
            </a:r>
            <a:r>
              <a:rPr lang="en-US" dirty="0" smtClean="0">
                <a:solidFill>
                  <a:srgbClr val="FFFF00"/>
                </a:solidFill>
              </a:rPr>
              <a:t>(2 points)</a:t>
            </a:r>
          </a:p>
          <a:p>
            <a:pPr lvl="1"/>
            <a:r>
              <a:rPr lang="en-US" dirty="0" smtClean="0"/>
              <a:t>Write in present tense and first person demonstrating you understand the perspective of your character. </a:t>
            </a:r>
            <a:r>
              <a:rPr lang="en-US" dirty="0" smtClean="0">
                <a:solidFill>
                  <a:srgbClr val="FFFF00"/>
                </a:solidFill>
              </a:rPr>
              <a:t>(2 points)</a:t>
            </a:r>
          </a:p>
          <a:p>
            <a:pPr lvl="1"/>
            <a:r>
              <a:rPr lang="en-US" dirty="0" smtClean="0"/>
              <a:t>Clearly refer to two specific events in the novel by paraphrasing it from your character’s perspective. Include enough information so the event makes sense on its own. </a:t>
            </a:r>
            <a:r>
              <a:rPr lang="en-US" dirty="0" smtClean="0">
                <a:solidFill>
                  <a:srgbClr val="FFFF00"/>
                </a:solidFill>
              </a:rPr>
              <a:t>(</a:t>
            </a:r>
            <a:r>
              <a:rPr lang="en-US" dirty="0">
                <a:solidFill>
                  <a:srgbClr val="FFFF00"/>
                </a:solidFill>
              </a:rPr>
              <a:t>4</a:t>
            </a:r>
            <a:r>
              <a:rPr lang="en-US" dirty="0" smtClean="0">
                <a:solidFill>
                  <a:srgbClr val="FFFF00"/>
                </a:solidFill>
              </a:rPr>
              <a:t> points)</a:t>
            </a:r>
          </a:p>
          <a:p>
            <a:pPr lvl="1"/>
            <a:r>
              <a:rPr lang="en-US" dirty="0" smtClean="0"/>
              <a:t>Include citations for the pages you paraphrase </a:t>
            </a:r>
            <a:r>
              <a:rPr lang="en-US" dirty="0" smtClean="0">
                <a:solidFill>
                  <a:srgbClr val="FFFF00"/>
                </a:solidFill>
              </a:rPr>
              <a:t>(2 points)</a:t>
            </a:r>
          </a:p>
          <a:p>
            <a:pPr lvl="1"/>
            <a:endParaRPr lang="en-US" dirty="0" smtClean="0"/>
          </a:p>
          <a:p>
            <a:pPr lvl="1"/>
            <a:endParaRPr lang="en-US" dirty="0"/>
          </a:p>
          <a:p>
            <a:pPr lvl="1"/>
            <a:endParaRPr lang="en-US" dirty="0" smtClean="0"/>
          </a:p>
          <a:p>
            <a:pPr marL="457200" lvl="1" indent="0">
              <a:buNone/>
            </a:pPr>
            <a:r>
              <a:rPr lang="en-US" dirty="0">
                <a:solidFill>
                  <a:srgbClr val="3366FF"/>
                </a:solidFill>
              </a:rPr>
              <a:t>The entry should be at least a page handwritten or a half page typed</a:t>
            </a:r>
          </a:p>
          <a:p>
            <a:pPr lvl="1"/>
            <a:endParaRPr lang="en-US" dirty="0" smtClean="0"/>
          </a:p>
        </p:txBody>
      </p:sp>
      <p:sp>
        <p:nvSpPr>
          <p:cNvPr id="4" name="TextBox 3"/>
          <p:cNvSpPr txBox="1"/>
          <p:nvPr/>
        </p:nvSpPr>
        <p:spPr>
          <a:xfrm>
            <a:off x="7812498" y="6245092"/>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270528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72" y="259781"/>
            <a:ext cx="7924800" cy="1143000"/>
          </a:xfrm>
        </p:spPr>
        <p:txBody>
          <a:bodyPr/>
          <a:lstStyle/>
          <a:p>
            <a:pPr algn="ctr"/>
            <a:r>
              <a:rPr lang="en-US" dirty="0" smtClean="0">
                <a:solidFill>
                  <a:srgbClr val="FFFF00"/>
                </a:solidFill>
              </a:rPr>
              <a:t>Logical: </a:t>
            </a:r>
            <a:r>
              <a:rPr lang="en-US" dirty="0" smtClean="0"/>
              <a:t>Chapter 7-8 </a:t>
            </a:r>
            <a:r>
              <a:rPr lang="en-US" dirty="0"/>
              <a:t>Individuality and </a:t>
            </a:r>
            <a:r>
              <a:rPr lang="en-US" dirty="0" smtClean="0"/>
              <a:t>Innocence</a:t>
            </a:r>
            <a:r>
              <a:rPr lang="en-US" dirty="0"/>
              <a:t> </a:t>
            </a:r>
            <a:r>
              <a:rPr lang="en-US" dirty="0" smtClean="0"/>
              <a:t>social media</a:t>
            </a:r>
            <a:endParaRPr lang="en-US" dirty="0"/>
          </a:p>
        </p:txBody>
      </p:sp>
      <p:sp>
        <p:nvSpPr>
          <p:cNvPr id="3" name="Vertical Text Placeholder 2"/>
          <p:cNvSpPr>
            <a:spLocks noGrp="1"/>
          </p:cNvSpPr>
          <p:nvPr>
            <p:ph sz="quarter" idx="13"/>
          </p:nvPr>
        </p:nvSpPr>
        <p:spPr/>
        <p:txBody>
          <a:bodyPr>
            <a:normAutofit fontScale="85000" lnSpcReduction="20000"/>
          </a:bodyPr>
          <a:lstStyle/>
          <a:p>
            <a:pPr marL="0" indent="0">
              <a:buNone/>
            </a:pPr>
            <a:r>
              <a:rPr lang="en-US" dirty="0" smtClean="0">
                <a:solidFill>
                  <a:srgbClr val="FF0000"/>
                </a:solidFill>
              </a:rPr>
              <a:t>DIRECTIONS:  Create a Twitter feed or a Instfor one of </a:t>
            </a:r>
            <a:r>
              <a:rPr lang="en-US" dirty="0">
                <a:solidFill>
                  <a:srgbClr val="FF0000"/>
                </a:solidFill>
              </a:rPr>
              <a:t> </a:t>
            </a:r>
            <a:r>
              <a:rPr lang="en-US" dirty="0" smtClean="0">
                <a:solidFill>
                  <a:srgbClr val="FF0000"/>
                </a:solidFill>
              </a:rPr>
              <a:t>the characters detailing the events at the hospital and leading up to the rumble.  You should include the following:</a:t>
            </a:r>
          </a:p>
          <a:p>
            <a:pPr>
              <a:buFont typeface="Wingdings" charset="2"/>
              <a:buChar char="q"/>
            </a:pPr>
            <a:r>
              <a:rPr lang="en-US" dirty="0" smtClean="0"/>
              <a:t>The name, a selfie, and a first person bio of the character whose perspective is represented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4 tweets or important event photos with captions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2 Popular Tweet/post “favorited” or “liked”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2 Written response to Tweets/posts from other characters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Tweets and photos should be related to events in chapters 7-8. To show this, cite a page number at the end of the Tweet/Instagram photo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Include least one statement about the</a:t>
            </a:r>
            <a:r>
              <a:rPr lang="en-US" dirty="0" smtClean="0">
                <a:solidFill>
                  <a:srgbClr val="FFFF00"/>
                </a:solidFill>
              </a:rPr>
              <a:t> individuality (being your own person) </a:t>
            </a:r>
            <a:r>
              <a:rPr lang="en-US" dirty="0" smtClean="0"/>
              <a:t>or </a:t>
            </a:r>
            <a:r>
              <a:rPr lang="en-US" dirty="0" smtClean="0">
                <a:solidFill>
                  <a:srgbClr val="FFFF00"/>
                </a:solidFill>
              </a:rPr>
              <a:t>loss of innocence (growing up too fast/not staying gold) </a:t>
            </a:r>
            <a:r>
              <a:rPr lang="en-US" dirty="0" smtClean="0"/>
              <a:t>for the character whose Twitter/Instagram you are using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marL="0" indent="0">
              <a:buNone/>
            </a:pPr>
            <a:r>
              <a:rPr lang="en-US" dirty="0" smtClean="0"/>
              <a:t>Digital Options:  </a:t>
            </a:r>
            <a:r>
              <a:rPr lang="en-US" dirty="0"/>
              <a:t>Fake Twitter: </a:t>
            </a:r>
            <a:r>
              <a:rPr lang="en-US" dirty="0">
                <a:hlinkClick r:id="rId3"/>
              </a:rPr>
              <a:t>http://www.classtools.net/twister</a:t>
            </a:r>
            <a:r>
              <a:rPr lang="en-US" dirty="0" smtClean="0">
                <a:hlinkClick r:id="rId3"/>
              </a:rPr>
              <a:t>/</a:t>
            </a:r>
            <a:r>
              <a:rPr lang="en-US" dirty="0" smtClean="0"/>
              <a:t>  </a:t>
            </a:r>
          </a:p>
          <a:p>
            <a:pPr marL="0" indent="0">
              <a:buNone/>
            </a:pPr>
            <a:r>
              <a:rPr lang="en-US" dirty="0" smtClean="0"/>
              <a:t>Fake </a:t>
            </a:r>
            <a:r>
              <a:rPr lang="en-US" dirty="0"/>
              <a:t>Facebook: </a:t>
            </a:r>
            <a:r>
              <a:rPr lang="en-US" dirty="0">
                <a:hlinkClick r:id="rId4"/>
              </a:rPr>
              <a:t>http://www.classtools.net/FB/home-</a:t>
            </a:r>
            <a:r>
              <a:rPr lang="en-US" dirty="0" smtClean="0">
                <a:hlinkClick r:id="rId4"/>
              </a:rPr>
              <a:t>page</a:t>
            </a:r>
            <a:endParaRPr lang="en-US" dirty="0" smtClean="0"/>
          </a:p>
          <a:p>
            <a:pPr marL="0" indent="0">
              <a:buNone/>
            </a:pPr>
            <a:endParaRPr lang="en-US" dirty="0"/>
          </a:p>
          <a:p>
            <a:pPr marL="0" indent="0">
              <a:buNone/>
            </a:pPr>
            <a:r>
              <a:rPr lang="en-US" b="1" dirty="0" smtClean="0">
                <a:solidFill>
                  <a:srgbClr val="00B0F0"/>
                </a:solidFill>
              </a:rPr>
              <a:t>You may NOT use an actual social media account to create this. Social media templates are </a:t>
            </a:r>
            <a:r>
              <a:rPr lang="en-US" b="1" dirty="0">
                <a:solidFill>
                  <a:srgbClr val="00B0F0"/>
                </a:solidFill>
              </a:rPr>
              <a:t>available at </a:t>
            </a:r>
            <a:r>
              <a:rPr lang="en-US" b="1" dirty="0">
                <a:solidFill>
                  <a:srgbClr val="00B0F0"/>
                </a:solidFill>
                <a:hlinkClick r:id="rId5"/>
              </a:rPr>
              <a:t>http://www.mrakansonline.com/20132014/templates-for-fake-twitterfacebookinstagram-</a:t>
            </a:r>
            <a:r>
              <a:rPr lang="en-US" b="1" dirty="0" smtClean="0">
                <a:solidFill>
                  <a:srgbClr val="00B0F0"/>
                </a:solidFill>
                <a:hlinkClick r:id="rId5"/>
              </a:rPr>
              <a:t>pages</a:t>
            </a:r>
            <a:r>
              <a:rPr lang="en-US" b="1" dirty="0" smtClean="0">
                <a:solidFill>
                  <a:srgbClr val="00B0F0"/>
                </a:solidFill>
              </a:rPr>
              <a:t>  </a:t>
            </a:r>
            <a:endParaRPr lang="en-US" dirty="0"/>
          </a:p>
        </p:txBody>
      </p:sp>
      <p:sp>
        <p:nvSpPr>
          <p:cNvPr id="4" name="TextBox 3"/>
          <p:cNvSpPr txBox="1"/>
          <p:nvPr/>
        </p:nvSpPr>
        <p:spPr>
          <a:xfrm>
            <a:off x="7812498" y="6221407"/>
            <a:ext cx="1331502" cy="646331"/>
          </a:xfrm>
          <a:prstGeom prst="rect">
            <a:avLst/>
          </a:prstGeom>
          <a:noFill/>
        </p:spPr>
        <p:txBody>
          <a:bodyPr wrap="none" rtlCol="0">
            <a:spAutoFit/>
          </a:bodyPr>
          <a:lstStyle/>
          <a:p>
            <a:r>
              <a:rPr lang="en-US" dirty="0">
                <a:hlinkClick r:id="rId6" action="ppaction://hlinksldjump"/>
              </a:rPr>
              <a:t>Back to Chart</a:t>
            </a:r>
            <a:endParaRPr lang="en-US" dirty="0"/>
          </a:p>
          <a:p>
            <a:endParaRPr lang="en-US" dirty="0"/>
          </a:p>
        </p:txBody>
      </p:sp>
    </p:spTree>
    <p:extLst>
      <p:ext uri="{BB962C8B-B14F-4D97-AF65-F5344CB8AC3E}">
        <p14:creationId xmlns:p14="http://schemas.microsoft.com/office/powerpoint/2010/main" val="3119812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Musical: </a:t>
            </a:r>
            <a:r>
              <a:rPr lang="en-US" dirty="0" smtClean="0"/>
              <a:t>Chapter 7-8 </a:t>
            </a:r>
            <a:br>
              <a:rPr lang="en-US" dirty="0" smtClean="0"/>
            </a:br>
            <a:r>
              <a:rPr lang="en-US" dirty="0" smtClean="0"/>
              <a:t>Individuality </a:t>
            </a:r>
            <a:r>
              <a:rPr lang="en-US" dirty="0"/>
              <a:t>and </a:t>
            </a:r>
            <a:r>
              <a:rPr lang="en-US" dirty="0" smtClean="0"/>
              <a:t>Innocence</a:t>
            </a:r>
            <a:endParaRPr lang="en-US" dirty="0"/>
          </a:p>
        </p:txBody>
      </p:sp>
      <p:sp>
        <p:nvSpPr>
          <p:cNvPr id="3" name="Vertical Text Placeholder 2"/>
          <p:cNvSpPr>
            <a:spLocks noGrp="1"/>
          </p:cNvSpPr>
          <p:nvPr>
            <p:ph sz="quarter" idx="13"/>
          </p:nvPr>
        </p:nvSpPr>
        <p:spPr>
          <a:xfrm>
            <a:off x="609600" y="1600199"/>
            <a:ext cx="7924800" cy="4968025"/>
          </a:xfrm>
        </p:spPr>
        <p:txBody>
          <a:bodyPr>
            <a:normAutofit/>
          </a:bodyPr>
          <a:lstStyle/>
          <a:p>
            <a:pPr marL="0" indent="0">
              <a:buNone/>
            </a:pPr>
            <a:r>
              <a:rPr lang="en-US" dirty="0">
                <a:solidFill>
                  <a:srgbClr val="FF0000"/>
                </a:solidFill>
              </a:rPr>
              <a:t>DIRECTIONS: </a:t>
            </a:r>
            <a:r>
              <a:rPr lang="en-US" dirty="0" smtClean="0">
                <a:solidFill>
                  <a:srgbClr val="FF0000"/>
                </a:solidFill>
              </a:rPr>
              <a:t>In the novel so far we have seen examples of characters who have lost their innocence or tried to exert their individuality. Select </a:t>
            </a:r>
            <a:r>
              <a:rPr lang="en-US" dirty="0">
                <a:solidFill>
                  <a:srgbClr val="FF0000"/>
                </a:solidFill>
              </a:rPr>
              <a:t>a song that </a:t>
            </a:r>
            <a:r>
              <a:rPr lang="en-US" b="1" u="sng" dirty="0">
                <a:solidFill>
                  <a:srgbClr val="FFFF00"/>
                </a:solidFill>
              </a:rPr>
              <a:t>STRONGLY</a:t>
            </a:r>
            <a:r>
              <a:rPr lang="en-US" dirty="0">
                <a:solidFill>
                  <a:srgbClr val="FF0000"/>
                </a:solidFill>
              </a:rPr>
              <a:t> demonstrates the theme of </a:t>
            </a:r>
            <a:r>
              <a:rPr lang="en-US" dirty="0" smtClean="0">
                <a:solidFill>
                  <a:srgbClr val="FF0000"/>
                </a:solidFill>
              </a:rPr>
              <a:t>individuality or innocence.</a:t>
            </a:r>
            <a:r>
              <a:rPr lang="en-US" i="1" dirty="0" smtClean="0">
                <a:solidFill>
                  <a:srgbClr val="FF0000"/>
                </a:solidFill>
              </a:rPr>
              <a:t> </a:t>
            </a:r>
            <a:r>
              <a:rPr lang="en-US" dirty="0">
                <a:solidFill>
                  <a:srgbClr val="FF0000"/>
                </a:solidFill>
              </a:rPr>
              <a:t>Present a clear argument with supporting evidences that demonstrates how your song selections demonstrates </a:t>
            </a:r>
            <a:r>
              <a:rPr lang="en-US" dirty="0" smtClean="0">
                <a:solidFill>
                  <a:srgbClr val="FF0000"/>
                </a:solidFill>
              </a:rPr>
              <a:t>one of these themes.</a:t>
            </a:r>
            <a:endParaRPr lang="en-US" dirty="0">
              <a:solidFill>
                <a:srgbClr val="FF0000"/>
              </a:solidFill>
            </a:endParaRP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a:buFont typeface="Wingdings" charset="2"/>
              <a:buChar char="q"/>
            </a:pPr>
            <a:r>
              <a:rPr lang="en-US" dirty="0"/>
              <a:t>Title of the song and name of the artist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Cite at least </a:t>
            </a:r>
            <a:r>
              <a:rPr lang="en-US" b="1" u="sng" dirty="0" smtClean="0">
                <a:solidFill>
                  <a:srgbClr val="FFFF00"/>
                </a:solidFill>
              </a:rPr>
              <a:t>one quote </a:t>
            </a:r>
            <a:r>
              <a:rPr lang="en-US" dirty="0" smtClean="0"/>
              <a:t>from the book that supports your connection to the song </a:t>
            </a:r>
            <a:r>
              <a:rPr lang="en-US" dirty="0">
                <a:solidFill>
                  <a:srgbClr val="FFFF00"/>
                </a:solidFill>
              </a:rPr>
              <a:t>(2</a:t>
            </a:r>
            <a:r>
              <a:rPr lang="en-US" sz="1600" dirty="0">
                <a:solidFill>
                  <a:srgbClr val="FFFF00"/>
                </a:solidFill>
              </a:rPr>
              <a:t> points</a:t>
            </a:r>
            <a:r>
              <a:rPr lang="en-US" dirty="0">
                <a:solidFill>
                  <a:srgbClr val="FFFF00"/>
                </a:solidFill>
              </a:rPr>
              <a:t>)</a:t>
            </a:r>
          </a:p>
          <a:p>
            <a:pPr marL="0" indent="0">
              <a:buNone/>
            </a:pPr>
            <a:r>
              <a:rPr lang="en-US" dirty="0" smtClean="0"/>
              <a:t>Write a minimum </a:t>
            </a:r>
            <a:r>
              <a:rPr lang="en-US" dirty="0"/>
              <a:t>of one well constructed paragraph </a:t>
            </a:r>
            <a:r>
              <a:rPr lang="en-US" dirty="0" smtClean="0"/>
              <a:t>that includes: </a:t>
            </a:r>
          </a:p>
          <a:p>
            <a:pPr>
              <a:buFont typeface="Wingdings" charset="2"/>
              <a:buChar char="q"/>
            </a:pPr>
            <a:r>
              <a:rPr lang="en-US" dirty="0" smtClean="0"/>
              <a:t>A </a:t>
            </a:r>
            <a:r>
              <a:rPr lang="en-US" dirty="0"/>
              <a:t>clear claim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a:p>
          <a:p>
            <a:pPr>
              <a:buFont typeface="Wingdings" charset="2"/>
              <a:buChar char="q"/>
            </a:pPr>
            <a:r>
              <a:rPr lang="en-US" dirty="0" smtClean="0"/>
              <a:t>Evidence and reasoning/explanation </a:t>
            </a:r>
            <a:r>
              <a:rPr lang="en-US" dirty="0"/>
              <a:t>of how the song connects to the </a:t>
            </a:r>
            <a:r>
              <a:rPr lang="en-US" dirty="0" smtClean="0"/>
              <a:t>theme </a:t>
            </a:r>
            <a:r>
              <a:rPr lang="en-US" dirty="0"/>
              <a:t>and the </a:t>
            </a:r>
            <a:r>
              <a:rPr lang="en-US" dirty="0" smtClean="0"/>
              <a:t>quote.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smtClean="0">
                <a:solidFill>
                  <a:srgbClr val="FFFF00"/>
                </a:solidFill>
              </a:rPr>
              <a:t>)</a:t>
            </a:r>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252794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759"/>
          </a:xfrm>
        </p:spPr>
        <p:txBody>
          <a:bodyPr/>
          <a:lstStyle/>
          <a:p>
            <a:pPr algn="ctr"/>
            <a:r>
              <a:rPr lang="en-US" dirty="0" smtClean="0">
                <a:solidFill>
                  <a:srgbClr val="FFFF00"/>
                </a:solidFill>
              </a:rPr>
              <a:t>Graphic: </a:t>
            </a:r>
            <a:r>
              <a:rPr lang="en-US" dirty="0" smtClean="0"/>
              <a:t>Chapter 9-10 Family</a:t>
            </a:r>
            <a:endParaRPr lang="en-US" dirty="0"/>
          </a:p>
        </p:txBody>
      </p:sp>
      <p:sp>
        <p:nvSpPr>
          <p:cNvPr id="3" name="Vertical Text Placeholder 2"/>
          <p:cNvSpPr>
            <a:spLocks noGrp="1"/>
          </p:cNvSpPr>
          <p:nvPr>
            <p:ph sz="quarter" idx="13"/>
          </p:nvPr>
        </p:nvSpPr>
        <p:spPr>
          <a:xfrm>
            <a:off x="609600" y="1236373"/>
            <a:ext cx="7924800" cy="5383368"/>
          </a:xfrm>
        </p:spPr>
        <p:txBody>
          <a:bodyPr>
            <a:normAutofit fontScale="92500" lnSpcReduction="20000"/>
          </a:bodyPr>
          <a:lstStyle/>
          <a:p>
            <a:pPr marL="0" indent="0">
              <a:buNone/>
            </a:pPr>
            <a:r>
              <a:rPr lang="en-US" sz="2000" dirty="0">
                <a:solidFill>
                  <a:srgbClr val="FF0000"/>
                </a:solidFill>
              </a:rPr>
              <a:t>DIRECTIONS: </a:t>
            </a:r>
            <a:r>
              <a:rPr lang="en-US" sz="2000" dirty="0" smtClean="0">
                <a:solidFill>
                  <a:srgbClr val="FF0000"/>
                </a:solidFill>
              </a:rPr>
              <a:t>What is a family? Throughout the novel there are multiple examples of what makes a family. Some of these families are conventional and other are not. </a:t>
            </a:r>
            <a:r>
              <a:rPr lang="en-US" sz="2000" dirty="0">
                <a:solidFill>
                  <a:srgbClr val="FF0000"/>
                </a:solidFill>
              </a:rPr>
              <a:t>Create a </a:t>
            </a:r>
            <a:r>
              <a:rPr lang="en-US" sz="2000" b="1" u="sng" dirty="0">
                <a:solidFill>
                  <a:srgbClr val="FFFF00"/>
                </a:solidFill>
              </a:rPr>
              <a:t>visually appealing</a:t>
            </a:r>
            <a:r>
              <a:rPr lang="en-US" sz="2000" dirty="0">
                <a:solidFill>
                  <a:srgbClr val="FFFF00"/>
                </a:solidFill>
              </a:rPr>
              <a:t> </a:t>
            </a:r>
            <a:r>
              <a:rPr lang="en-US" sz="2000" dirty="0">
                <a:solidFill>
                  <a:srgbClr val="FF0000"/>
                </a:solidFill>
              </a:rPr>
              <a:t>illustration that show the theme of </a:t>
            </a:r>
            <a:r>
              <a:rPr lang="en-US" sz="2000" dirty="0" smtClean="0">
                <a:solidFill>
                  <a:srgbClr val="FF0000"/>
                </a:solidFill>
              </a:rPr>
              <a:t>family. </a:t>
            </a:r>
            <a:r>
              <a:rPr lang="en-US" sz="2000" dirty="0">
                <a:solidFill>
                  <a:srgbClr val="FFFF00"/>
                </a:solidFill>
              </a:rPr>
              <a:t>Quality work and presentation count!</a:t>
            </a:r>
          </a:p>
          <a:p>
            <a:pPr lvl="1">
              <a:buFont typeface="Wingdings" charset="2"/>
              <a:buChar char="q"/>
            </a:pPr>
            <a:r>
              <a:rPr lang="en-US" sz="2000" dirty="0" smtClean="0"/>
              <a:t>Title </a:t>
            </a:r>
            <a:r>
              <a:rPr lang="en-US" sz="2000" dirty="0"/>
              <a:t>the drawing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sz="2000" dirty="0" smtClean="0"/>
              <a:t>Illustrate a scene from the novel that depicts the theme of family. </a:t>
            </a:r>
            <a:r>
              <a:rPr lang="en-US" dirty="0">
                <a:solidFill>
                  <a:srgbClr val="FFFF00"/>
                </a:solidFill>
              </a:rPr>
              <a:t>(2</a:t>
            </a:r>
            <a:r>
              <a:rPr lang="en-US" sz="1600" dirty="0">
                <a:solidFill>
                  <a:srgbClr val="FFFF00"/>
                </a:solidFill>
              </a:rPr>
              <a:t> points</a:t>
            </a:r>
            <a:r>
              <a:rPr lang="en-US" dirty="0">
                <a:solidFill>
                  <a:srgbClr val="FFFF00"/>
                </a:solidFill>
              </a:rPr>
              <a:t>)</a:t>
            </a:r>
          </a:p>
          <a:p>
            <a:pPr lvl="1">
              <a:buFont typeface="Wingdings" charset="2"/>
              <a:buChar char="q"/>
            </a:pPr>
            <a:r>
              <a:rPr lang="en-US" sz="2000" dirty="0" smtClean="0"/>
              <a:t>Illustrations </a:t>
            </a:r>
            <a:r>
              <a:rPr lang="en-US" sz="2000" dirty="0"/>
              <a:t>must be colored and demonstrate an effort to depict the theme</a:t>
            </a:r>
            <a:r>
              <a:rPr lang="en-US" sz="2000" dirty="0" smtClean="0"/>
              <a:t>.</a:t>
            </a:r>
            <a:r>
              <a:rPr lang="en-US" dirty="0">
                <a:solidFill>
                  <a:srgbClr val="FFFF00"/>
                </a:solidFill>
              </a:rPr>
              <a:t> (2</a:t>
            </a:r>
            <a:r>
              <a:rPr lang="en-US" sz="1600" dirty="0">
                <a:solidFill>
                  <a:srgbClr val="FFFF00"/>
                </a:solidFill>
              </a:rPr>
              <a:t> points</a:t>
            </a:r>
            <a:r>
              <a:rPr lang="en-US" dirty="0">
                <a:solidFill>
                  <a:srgbClr val="FFFF00"/>
                </a:solidFill>
              </a:rPr>
              <a:t>)</a:t>
            </a:r>
          </a:p>
          <a:p>
            <a:pPr lvl="1">
              <a:buFont typeface="Wingdings" charset="2"/>
              <a:buChar char="q"/>
            </a:pPr>
            <a:r>
              <a:rPr lang="en-US" sz="2000" dirty="0" smtClean="0"/>
              <a:t>Caption </a:t>
            </a:r>
            <a:r>
              <a:rPr lang="en-US" sz="2000" dirty="0"/>
              <a:t>the drawing with a quote from the reading that connects to </a:t>
            </a:r>
            <a:r>
              <a:rPr lang="en-US" sz="2000" dirty="0" smtClean="0"/>
              <a:t>the theme. </a:t>
            </a:r>
            <a:r>
              <a:rPr lang="en-US" dirty="0" smtClean="0">
                <a:solidFill>
                  <a:srgbClr val="FFFF00"/>
                </a:solidFill>
              </a:rPr>
              <a:t>(</a:t>
            </a:r>
            <a:r>
              <a:rPr lang="en-US" dirty="0">
                <a:solidFill>
                  <a:srgbClr val="FFFF00"/>
                </a:solidFill>
              </a:rPr>
              <a:t>2</a:t>
            </a:r>
            <a:r>
              <a:rPr lang="en-US" sz="1600" dirty="0">
                <a:solidFill>
                  <a:srgbClr val="FFFF00"/>
                </a:solidFill>
              </a:rPr>
              <a:t> points</a:t>
            </a:r>
            <a:r>
              <a:rPr lang="en-US" dirty="0">
                <a:solidFill>
                  <a:srgbClr val="FFFF00"/>
                </a:solidFill>
              </a:rPr>
              <a:t>)</a:t>
            </a:r>
          </a:p>
          <a:p>
            <a:pPr lvl="1">
              <a:buFont typeface="Wingdings" charset="2"/>
              <a:buChar char="q"/>
            </a:pPr>
            <a:r>
              <a:rPr lang="en-US" sz="2000" dirty="0" smtClean="0"/>
              <a:t>Cite </a:t>
            </a:r>
            <a:r>
              <a:rPr lang="en-US" sz="2000" dirty="0"/>
              <a:t>your </a:t>
            </a:r>
            <a:r>
              <a:rPr lang="en-US" sz="2000" dirty="0" smtClean="0"/>
              <a:t>quote.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sz="2000" dirty="0" smtClean="0"/>
              <a:t>Write </a:t>
            </a:r>
            <a:r>
              <a:rPr lang="en-US" sz="2000" dirty="0"/>
              <a:t>2-3 sentences that explain your reasoning for your illustration. How are the quote and picture </a:t>
            </a:r>
            <a:r>
              <a:rPr lang="en-US" sz="2000" dirty="0" smtClean="0"/>
              <a:t>connected? </a:t>
            </a:r>
            <a:r>
              <a:rPr lang="en-US" dirty="0">
                <a:solidFill>
                  <a:srgbClr val="FFFF00"/>
                </a:solidFill>
              </a:rPr>
              <a:t>(2</a:t>
            </a:r>
            <a:r>
              <a:rPr lang="en-US" sz="1600" dirty="0">
                <a:solidFill>
                  <a:srgbClr val="FFFF00"/>
                </a:solidFill>
              </a:rPr>
              <a:t> points</a:t>
            </a:r>
            <a:r>
              <a:rPr lang="en-US" dirty="0">
                <a:solidFill>
                  <a:srgbClr val="FFFF00"/>
                </a:solidFill>
              </a:rPr>
              <a:t>)</a:t>
            </a:r>
          </a:p>
          <a:p>
            <a:pPr marL="457200" lvl="1" indent="0">
              <a:buNone/>
            </a:pPr>
            <a:endParaRPr lang="en-US" sz="2000" dirty="0" smtClean="0"/>
          </a:p>
          <a:p>
            <a:pPr marL="457200" lvl="1" indent="0">
              <a:buNone/>
            </a:pPr>
            <a:endParaRPr lang="en-US" sz="2000" dirty="0"/>
          </a:p>
          <a:p>
            <a:pPr marL="457200" lvl="1" indent="0" algn="ctr">
              <a:buNone/>
            </a:pPr>
            <a:r>
              <a:rPr lang="en-US" sz="2000" dirty="0">
                <a:solidFill>
                  <a:srgbClr val="00B0F0"/>
                </a:solidFill>
              </a:rPr>
              <a:t>Clean white copy paper or other sketch paper – No line or grid paper allowed</a:t>
            </a:r>
          </a:p>
          <a:p>
            <a:pPr marL="457200" lvl="1" indent="0">
              <a:buNone/>
            </a:pPr>
            <a:endParaRPr lang="en-US" sz="2000" dirty="0"/>
          </a:p>
          <a:p>
            <a:pPr marL="0" indent="0">
              <a:buNone/>
            </a:pPr>
            <a:endParaRPr lang="en-US" dirty="0" smtClean="0"/>
          </a:p>
        </p:txBody>
      </p:sp>
      <p:sp>
        <p:nvSpPr>
          <p:cNvPr id="4" name="TextBox 3"/>
          <p:cNvSpPr txBox="1"/>
          <p:nvPr/>
        </p:nvSpPr>
        <p:spPr>
          <a:xfrm>
            <a:off x="7772294" y="6261803"/>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075570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699" y="272653"/>
            <a:ext cx="7924800" cy="1143000"/>
          </a:xfrm>
        </p:spPr>
        <p:txBody>
          <a:bodyPr/>
          <a:lstStyle/>
          <a:p>
            <a:pPr algn="ctr"/>
            <a:r>
              <a:rPr lang="en-US" dirty="0" smtClean="0">
                <a:solidFill>
                  <a:srgbClr val="FFFF00"/>
                </a:solidFill>
              </a:rPr>
              <a:t>Expressive: </a:t>
            </a:r>
            <a:r>
              <a:rPr lang="en-US" dirty="0" smtClean="0"/>
              <a:t>Chapter 9-10 Family </a:t>
            </a:r>
            <a:br>
              <a:rPr lang="en-US" dirty="0" smtClean="0"/>
            </a:br>
            <a:r>
              <a:rPr lang="en-US" dirty="0" smtClean="0"/>
              <a:t>Word Collage</a:t>
            </a:r>
            <a:endParaRPr lang="en-US" dirty="0"/>
          </a:p>
        </p:txBody>
      </p:sp>
      <p:sp>
        <p:nvSpPr>
          <p:cNvPr id="3" name="Vertical Text Placeholder 2"/>
          <p:cNvSpPr>
            <a:spLocks noGrp="1"/>
          </p:cNvSpPr>
          <p:nvPr>
            <p:ph sz="quarter" idx="13"/>
          </p:nvPr>
        </p:nvSpPr>
        <p:spPr>
          <a:xfrm>
            <a:off x="167790" y="1415653"/>
            <a:ext cx="8553062" cy="4114800"/>
          </a:xfrm>
        </p:spPr>
        <p:txBody>
          <a:bodyPr/>
          <a:lstStyle/>
          <a:p>
            <a:pPr marL="0" indent="0">
              <a:buNone/>
            </a:pPr>
            <a:r>
              <a:rPr lang="en-US" dirty="0" smtClean="0">
                <a:solidFill>
                  <a:srgbClr val="FF0000"/>
                </a:solidFill>
              </a:rPr>
              <a:t>Directions: </a:t>
            </a:r>
            <a:r>
              <a:rPr lang="en-US" sz="1600" dirty="0" smtClean="0">
                <a:solidFill>
                  <a:srgbClr val="FF0000"/>
                </a:solidFill>
              </a:rPr>
              <a:t>On a digital document or blank sheet of paper create a word cloud collage of words, phrases, and quotes from The Outsiders that describes Ponyboy’s family. </a:t>
            </a:r>
            <a:endParaRPr lang="en-US" sz="1600" dirty="0">
              <a:solidFill>
                <a:srgbClr val="FF0000"/>
              </a:solidFill>
            </a:endParaRPr>
          </a:p>
          <a:p>
            <a:pPr>
              <a:buFont typeface="Wingdings" charset="2"/>
              <a:buChar char="q"/>
            </a:pPr>
            <a:r>
              <a:rPr lang="en-US" sz="1600" dirty="0" smtClean="0"/>
              <a:t>Includes words, phases, and quotes that describe Ponyboy’s family. </a:t>
            </a:r>
            <a:r>
              <a:rPr lang="en-US" sz="1600" dirty="0">
                <a:solidFill>
                  <a:srgbClr val="FFFF00"/>
                </a:solidFill>
              </a:rPr>
              <a:t>(2 points</a:t>
            </a:r>
            <a:r>
              <a:rPr lang="en-US" sz="1600" dirty="0" smtClean="0">
                <a:solidFill>
                  <a:srgbClr val="FFFF00"/>
                </a:solidFill>
              </a:rPr>
              <a:t>)</a:t>
            </a:r>
            <a:endParaRPr lang="en-US" sz="1600" dirty="0" smtClean="0"/>
          </a:p>
          <a:p>
            <a:pPr>
              <a:buFont typeface="Wingdings" charset="2"/>
              <a:buChar char="q"/>
            </a:pPr>
            <a:r>
              <a:rPr lang="en-US" sz="1600" dirty="0" smtClean="0"/>
              <a:t>Includes at least 50 words.</a:t>
            </a:r>
            <a:r>
              <a:rPr lang="en-US" sz="1600" dirty="0">
                <a:solidFill>
                  <a:srgbClr val="FFFF00"/>
                </a:solidFill>
              </a:rPr>
              <a:t> (2 points</a:t>
            </a:r>
            <a:r>
              <a:rPr lang="en-US" sz="1600" dirty="0" smtClean="0">
                <a:solidFill>
                  <a:srgbClr val="FFFF00"/>
                </a:solidFill>
              </a:rPr>
              <a:t>)</a:t>
            </a:r>
            <a:endParaRPr lang="en-US" sz="1600" dirty="0" smtClean="0"/>
          </a:p>
          <a:p>
            <a:pPr>
              <a:buFont typeface="Wingdings" charset="2"/>
              <a:buChar char="q"/>
            </a:pPr>
            <a:r>
              <a:rPr lang="en-US" sz="1600" dirty="0" smtClean="0"/>
              <a:t>The entire page should be covered with words. </a:t>
            </a:r>
            <a:r>
              <a:rPr lang="en-US" sz="1600" dirty="0" smtClean="0">
                <a:solidFill>
                  <a:srgbClr val="FFFF00"/>
                </a:solidFill>
              </a:rPr>
              <a:t>(1 point)</a:t>
            </a:r>
            <a:endParaRPr lang="en-US" sz="1600" dirty="0">
              <a:solidFill>
                <a:srgbClr val="FFFF00"/>
              </a:solidFill>
            </a:endParaRPr>
          </a:p>
          <a:p>
            <a:pPr>
              <a:buFont typeface="Wingdings" charset="2"/>
              <a:buChar char="q"/>
            </a:pPr>
            <a:r>
              <a:rPr lang="en-US" sz="1600" dirty="0" smtClean="0"/>
              <a:t>Important words, or words that are repeated should be bigger. Non-important words or words used once should be smaller. </a:t>
            </a:r>
            <a:r>
              <a:rPr lang="en-US" sz="1600" dirty="0" smtClean="0">
                <a:solidFill>
                  <a:srgbClr val="FFFF00"/>
                </a:solidFill>
              </a:rPr>
              <a:t>(1 point)</a:t>
            </a:r>
            <a:endParaRPr lang="en-US" sz="1600" dirty="0">
              <a:solidFill>
                <a:srgbClr val="FFFF00"/>
              </a:solidFill>
            </a:endParaRPr>
          </a:p>
          <a:p>
            <a:pPr>
              <a:buFont typeface="Wingdings" charset="2"/>
              <a:buChar char="q"/>
            </a:pPr>
            <a:r>
              <a:rPr lang="en-US" sz="1600" dirty="0" smtClean="0"/>
              <a:t>Cite at least 3 quotes from the book. This means that each word of a quote should be incorporated into the word cloud. Cite the page numbers at the bottom of the word cloud. </a:t>
            </a:r>
            <a:r>
              <a:rPr lang="en-US" sz="1600" dirty="0">
                <a:solidFill>
                  <a:srgbClr val="FFFF00"/>
                </a:solidFill>
              </a:rPr>
              <a:t>(2 points)</a:t>
            </a:r>
          </a:p>
          <a:p>
            <a:pPr>
              <a:buFont typeface="Wingdings" charset="2"/>
              <a:buChar char="q"/>
            </a:pPr>
            <a:r>
              <a:rPr lang="en-US" sz="1600" dirty="0" smtClean="0"/>
              <a:t>Should be eye-catching and neat. Use colors to emphasize important words. </a:t>
            </a:r>
            <a:r>
              <a:rPr lang="en-US" sz="1600" dirty="0">
                <a:solidFill>
                  <a:srgbClr val="FFFF00"/>
                </a:solidFill>
              </a:rPr>
              <a:t>(2 points)</a:t>
            </a:r>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grpSp>
        <p:nvGrpSpPr>
          <p:cNvPr id="7" name="Group 6"/>
          <p:cNvGrpSpPr/>
          <p:nvPr/>
        </p:nvGrpSpPr>
        <p:grpSpPr>
          <a:xfrm>
            <a:off x="2796409" y="4845050"/>
            <a:ext cx="3471041" cy="1596252"/>
            <a:chOff x="4483756" y="3638940"/>
            <a:chExt cx="4305682" cy="2330134"/>
          </a:xfrm>
        </p:grpSpPr>
        <p:pic>
          <p:nvPicPr>
            <p:cNvPr id="1026" name="Picture 2" descr="http://media-cache-ec0.pinimg.com/originals/17/37/20/173720ee0b9534fff39292d464c1e5f8.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483756" y="3638940"/>
              <a:ext cx="4305682" cy="233013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83756" y="3671043"/>
              <a:ext cx="3564294" cy="200055"/>
            </a:xfrm>
            <a:prstGeom prst="rect">
              <a:avLst/>
            </a:prstGeom>
            <a:noFill/>
          </p:spPr>
          <p:txBody>
            <a:bodyPr wrap="square" rtlCol="0">
              <a:spAutoFit/>
            </a:bodyPr>
            <a:lstStyle/>
            <a:p>
              <a:r>
                <a:rPr lang="en-US" sz="700" dirty="0" smtClean="0">
                  <a:solidFill>
                    <a:schemeClr val="bg1"/>
                  </a:solidFill>
                </a:rPr>
                <a:t>Word cloud of </a:t>
              </a:r>
              <a:r>
                <a:rPr lang="en-US" sz="700" i="1" dirty="0" smtClean="0">
                  <a:solidFill>
                    <a:schemeClr val="bg1"/>
                  </a:solidFill>
                </a:rPr>
                <a:t>The Giving Tree</a:t>
              </a:r>
              <a:r>
                <a:rPr lang="en-US" sz="700" dirty="0" smtClean="0">
                  <a:solidFill>
                    <a:schemeClr val="bg1"/>
                  </a:solidFill>
                </a:rPr>
                <a:t>, by </a:t>
              </a:r>
              <a:r>
                <a:rPr lang="en-US" sz="700" dirty="0" err="1" smtClean="0">
                  <a:solidFill>
                    <a:schemeClr val="bg1"/>
                  </a:solidFill>
                </a:rPr>
                <a:t>Shel</a:t>
              </a:r>
              <a:r>
                <a:rPr lang="en-US" sz="700" dirty="0" smtClean="0">
                  <a:solidFill>
                    <a:schemeClr val="bg1"/>
                  </a:solidFill>
                </a:rPr>
                <a:t> Silverstein</a:t>
              </a:r>
              <a:endParaRPr lang="en-US" sz="700" dirty="0">
                <a:solidFill>
                  <a:schemeClr val="bg1"/>
                </a:solidFill>
              </a:endParaRPr>
            </a:p>
          </p:txBody>
        </p:sp>
        <p:sp>
          <p:nvSpPr>
            <p:cNvPr id="6" name="TextBox 5"/>
            <p:cNvSpPr txBox="1"/>
            <p:nvPr/>
          </p:nvSpPr>
          <p:spPr>
            <a:xfrm>
              <a:off x="4625400" y="5743964"/>
              <a:ext cx="3281006" cy="184666"/>
            </a:xfrm>
            <a:prstGeom prst="rect">
              <a:avLst/>
            </a:prstGeom>
            <a:noFill/>
          </p:spPr>
          <p:txBody>
            <a:bodyPr wrap="square" rtlCol="0">
              <a:spAutoFit/>
            </a:bodyPr>
            <a:lstStyle/>
            <a:p>
              <a:r>
                <a:rPr lang="en-US" sz="600" dirty="0">
                  <a:solidFill>
                    <a:schemeClr val="bg1"/>
                  </a:solidFill>
                </a:rPr>
                <a:t>https://s-media-cache-ak0.pinimg.com/236x/17/37/20/173720ee0b9534fff39292d464c1e5f8.jpg</a:t>
              </a:r>
            </a:p>
          </p:txBody>
        </p:sp>
      </p:grpSp>
    </p:spTree>
    <p:extLst>
      <p:ext uri="{BB962C8B-B14F-4D97-AF65-F5344CB8AC3E}">
        <p14:creationId xmlns:p14="http://schemas.microsoft.com/office/powerpoint/2010/main" val="23530787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REFLECTIVE: </a:t>
            </a:r>
            <a:r>
              <a:rPr lang="en-US" dirty="0" smtClean="0"/>
              <a:t>Chapter 9-10 Family </a:t>
            </a:r>
            <a:br>
              <a:rPr lang="en-US" dirty="0" smtClean="0"/>
            </a:br>
            <a:r>
              <a:rPr lang="en-US" dirty="0" smtClean="0"/>
              <a:t>Ponyboy and You Comparison/contrast</a:t>
            </a:r>
            <a:endParaRPr lang="en-US" dirty="0"/>
          </a:p>
        </p:txBody>
      </p:sp>
      <p:sp>
        <p:nvSpPr>
          <p:cNvPr id="3" name="Vertical Text Placeholder 2"/>
          <p:cNvSpPr>
            <a:spLocks noGrp="1"/>
          </p:cNvSpPr>
          <p:nvPr>
            <p:ph sz="quarter" idx="13"/>
          </p:nvPr>
        </p:nvSpPr>
        <p:spPr>
          <a:xfrm>
            <a:off x="609600" y="1600199"/>
            <a:ext cx="7924800" cy="4255073"/>
          </a:xfrm>
        </p:spPr>
        <p:txBody>
          <a:bodyPr>
            <a:normAutofit lnSpcReduction="10000"/>
          </a:bodyPr>
          <a:lstStyle/>
          <a:p>
            <a:pPr marL="0" indent="0">
              <a:buNone/>
            </a:pPr>
            <a:r>
              <a:rPr lang="en-US" dirty="0" smtClean="0">
                <a:solidFill>
                  <a:srgbClr val="FF0000"/>
                </a:solidFill>
              </a:rPr>
              <a:t>DIRECTIONS: Create an essay that compares and contrasts your family to Ponyboy’s family. </a:t>
            </a:r>
          </a:p>
          <a:p>
            <a:pPr>
              <a:buFont typeface="Wingdings" charset="2"/>
              <a:buChar char="q"/>
            </a:pPr>
            <a:r>
              <a:rPr lang="en-US" dirty="0" smtClean="0"/>
              <a:t>Comparison paragraph includes a main idea.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Comparison paragraph includes at least 2 likenesses with textual evidence and a citation/page number from chapter 9 or 10.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Comparison paragraph includes explanation based on textual evidence that clearly shows similarities.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Contrast </a:t>
            </a:r>
            <a:r>
              <a:rPr lang="en-US" dirty="0"/>
              <a:t>paragraph includes a main </a:t>
            </a:r>
            <a:r>
              <a:rPr lang="en-US" dirty="0" smtClean="0"/>
              <a:t>idea.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Contrast </a:t>
            </a:r>
            <a:r>
              <a:rPr lang="en-US" dirty="0"/>
              <a:t>paragraph includes at least 2 likenesses with textual evidence and a citation/page </a:t>
            </a:r>
            <a:r>
              <a:rPr lang="en-US" dirty="0" smtClean="0"/>
              <a:t>number from chapter 9 or 10.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smtClean="0"/>
              <a:t>Contrast paragraph </a:t>
            </a:r>
            <a:r>
              <a:rPr lang="en-US" dirty="0"/>
              <a:t>includes explanation based on textual evidence that clearly shows </a:t>
            </a:r>
            <a:r>
              <a:rPr lang="en-US" dirty="0" smtClean="0"/>
              <a:t>differences.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Conclusion paragraph explains if you think your families have more similarities or more differences with an explanation. </a:t>
            </a:r>
            <a:r>
              <a:rPr lang="en-US" dirty="0">
                <a:solidFill>
                  <a:srgbClr val="FFFF00"/>
                </a:solidFill>
              </a:rPr>
              <a:t>(2</a:t>
            </a:r>
            <a:r>
              <a:rPr lang="en-US" sz="1600" dirty="0">
                <a:solidFill>
                  <a:srgbClr val="FFFF00"/>
                </a:solidFill>
              </a:rPr>
              <a:t> points</a:t>
            </a:r>
            <a:r>
              <a:rPr lang="en-US" dirty="0">
                <a:solidFill>
                  <a:srgbClr val="FFFF00"/>
                </a:solidFill>
              </a:rPr>
              <a:t>)</a:t>
            </a:r>
          </a:p>
          <a:p>
            <a:pPr marL="457200" lvl="1" indent="0">
              <a:buNone/>
            </a:pPr>
            <a:endParaRPr lang="en-US" dirty="0" smtClean="0"/>
          </a:p>
          <a:p>
            <a:pPr marL="457200" lvl="1" indent="0">
              <a:buNone/>
            </a:pPr>
            <a:endParaRPr lang="en-US" dirty="0" smtClean="0"/>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28387413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smtClean="0">
                <a:solidFill>
                  <a:srgbClr val="FFFF00"/>
                </a:solidFill>
              </a:rPr>
              <a:t>Logical: </a:t>
            </a:r>
            <a:r>
              <a:rPr lang="en-US" dirty="0" smtClean="0"/>
              <a:t>Chapter 9-10 Family </a:t>
            </a:r>
            <a:br>
              <a:rPr lang="en-US" dirty="0" smtClean="0"/>
            </a:br>
            <a:r>
              <a:rPr lang="en-US" dirty="0" smtClean="0"/>
              <a:t>“Ponyboy and you” Venn DIagram</a:t>
            </a:r>
            <a:endParaRPr lang="en-US" dirty="0"/>
          </a:p>
        </p:txBody>
      </p:sp>
      <p:sp>
        <p:nvSpPr>
          <p:cNvPr id="3" name="Vertical Text Placeholder 2"/>
          <p:cNvSpPr>
            <a:spLocks noGrp="1"/>
          </p:cNvSpPr>
          <p:nvPr>
            <p:ph sz="quarter" idx="13"/>
          </p:nvPr>
        </p:nvSpPr>
        <p:spPr/>
        <p:txBody>
          <a:bodyPr/>
          <a:lstStyle/>
          <a:p>
            <a:pPr marL="0" indent="0">
              <a:buNone/>
            </a:pPr>
            <a:r>
              <a:rPr lang="en-US" dirty="0">
                <a:solidFill>
                  <a:srgbClr val="FF0000"/>
                </a:solidFill>
              </a:rPr>
              <a:t>DIRECTIONS: Create a Venn Diagram or a Double Bubble Map that compares the Curtis family (Ponyboy’s family) to your own family. </a:t>
            </a:r>
          </a:p>
          <a:p>
            <a:pPr>
              <a:buFont typeface="Wingdings" charset="2"/>
              <a:buChar char="q"/>
            </a:pPr>
            <a:r>
              <a:rPr lang="en-US" dirty="0"/>
              <a:t>Include the members of both families.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Include at least 4 similarities.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solidFill>
                  <a:srgbClr val="FFFFFF"/>
                </a:solidFill>
                <a:latin typeface="Arial Narrow" charset="0"/>
              </a:rPr>
              <a:t>Include at least 4 differences. </a:t>
            </a:r>
            <a:r>
              <a:rPr lang="en-US" dirty="0">
                <a:solidFill>
                  <a:srgbClr val="FFFF00"/>
                </a:solidFill>
                <a:latin typeface="Arial Narrow" charset="0"/>
              </a:rPr>
              <a:t>(2 points)</a:t>
            </a:r>
          </a:p>
          <a:p>
            <a:pPr>
              <a:buFont typeface="Wingdings" charset="2"/>
              <a:buChar char="q"/>
            </a:pPr>
            <a:r>
              <a:rPr lang="en-US" dirty="0"/>
              <a:t>Give textual evidence with citations/page numbers for each </a:t>
            </a:r>
            <a:r>
              <a:rPr lang="en-US" dirty="0" smtClean="0"/>
              <a:t>element/characteristic </a:t>
            </a:r>
            <a:r>
              <a:rPr lang="en-US" dirty="0"/>
              <a:t>of the Curtis Family. </a:t>
            </a:r>
            <a:r>
              <a:rPr lang="en-US" dirty="0">
                <a:solidFill>
                  <a:srgbClr val="FFFF00"/>
                </a:solidFill>
              </a:rPr>
              <a:t>(4</a:t>
            </a:r>
            <a:r>
              <a:rPr lang="en-US" sz="1600" dirty="0">
                <a:solidFill>
                  <a:srgbClr val="FFFF00"/>
                </a:solidFill>
              </a:rPr>
              <a:t> points</a:t>
            </a:r>
            <a:r>
              <a:rPr lang="en-US" dirty="0">
                <a:solidFill>
                  <a:srgbClr val="FFFF00"/>
                </a:solidFill>
              </a:rPr>
              <a:t>)</a:t>
            </a:r>
          </a:p>
          <a:p>
            <a:pPr>
              <a:buFont typeface="Wingdings" charset="2"/>
              <a:buChar char="q"/>
            </a:pPr>
            <a:endParaRPr lang="en-US" dirty="0">
              <a:solidFill>
                <a:srgbClr val="FFFF00"/>
              </a:solidFill>
            </a:endParaRPr>
          </a:p>
        </p:txBody>
      </p:sp>
      <p:sp>
        <p:nvSpPr>
          <p:cNvPr id="4" name="TextBox 3"/>
          <p:cNvSpPr txBox="1"/>
          <p:nvPr/>
        </p:nvSpPr>
        <p:spPr>
          <a:xfrm>
            <a:off x="7812498" y="6194957"/>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296792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Musical: </a:t>
            </a:r>
            <a:r>
              <a:rPr lang="en-US" dirty="0" smtClean="0"/>
              <a:t>Chapter 9-10 Family</a:t>
            </a:r>
            <a:br>
              <a:rPr lang="en-US" dirty="0" smtClean="0"/>
            </a:br>
            <a:r>
              <a:rPr lang="en-US" dirty="0" smtClean="0"/>
              <a:t>Song</a:t>
            </a:r>
            <a:endParaRPr lang="en-US" dirty="0"/>
          </a:p>
        </p:txBody>
      </p:sp>
      <p:sp>
        <p:nvSpPr>
          <p:cNvPr id="3" name="Vertical Text Placeholder 2"/>
          <p:cNvSpPr>
            <a:spLocks noGrp="1"/>
          </p:cNvSpPr>
          <p:nvPr>
            <p:ph sz="quarter" idx="13"/>
          </p:nvPr>
        </p:nvSpPr>
        <p:spPr>
          <a:xfrm>
            <a:off x="609600" y="1417638"/>
            <a:ext cx="7924800" cy="4776698"/>
          </a:xfrm>
        </p:spPr>
        <p:txBody>
          <a:bodyPr>
            <a:normAutofit fontScale="92500" lnSpcReduction="10000"/>
          </a:bodyPr>
          <a:lstStyle/>
          <a:p>
            <a:pPr marL="0" indent="0">
              <a:buNone/>
            </a:pPr>
            <a:r>
              <a:rPr lang="en-US" dirty="0">
                <a:solidFill>
                  <a:srgbClr val="FF0000"/>
                </a:solidFill>
              </a:rPr>
              <a:t>DIRECTIONS: In the novel so far we have </a:t>
            </a:r>
            <a:r>
              <a:rPr lang="en-US" dirty="0" smtClean="0">
                <a:solidFill>
                  <a:srgbClr val="FF0000"/>
                </a:solidFill>
              </a:rPr>
              <a:t>seen multiple  </a:t>
            </a:r>
            <a:r>
              <a:rPr lang="en-US" dirty="0">
                <a:solidFill>
                  <a:srgbClr val="FF0000"/>
                </a:solidFill>
              </a:rPr>
              <a:t>examples of </a:t>
            </a:r>
            <a:r>
              <a:rPr lang="en-US" dirty="0" smtClean="0">
                <a:solidFill>
                  <a:srgbClr val="FF0000"/>
                </a:solidFill>
              </a:rPr>
              <a:t> traditional and non-traditional families. </a:t>
            </a:r>
            <a:r>
              <a:rPr lang="en-US" dirty="0">
                <a:solidFill>
                  <a:srgbClr val="FF0000"/>
                </a:solidFill>
              </a:rPr>
              <a:t>Select a song that </a:t>
            </a:r>
            <a:r>
              <a:rPr lang="en-US" b="1" u="sng" dirty="0">
                <a:solidFill>
                  <a:srgbClr val="FFFF00"/>
                </a:solidFill>
              </a:rPr>
              <a:t>STRONGLY</a:t>
            </a:r>
            <a:r>
              <a:rPr lang="en-US" dirty="0">
                <a:solidFill>
                  <a:srgbClr val="FF0000"/>
                </a:solidFill>
              </a:rPr>
              <a:t> demonstrates the theme of </a:t>
            </a:r>
            <a:r>
              <a:rPr lang="en-US" dirty="0" smtClean="0">
                <a:solidFill>
                  <a:srgbClr val="FF0000"/>
                </a:solidFill>
              </a:rPr>
              <a:t>family.</a:t>
            </a:r>
            <a:r>
              <a:rPr lang="en-US" i="1" dirty="0" smtClean="0">
                <a:solidFill>
                  <a:srgbClr val="FF0000"/>
                </a:solidFill>
              </a:rPr>
              <a:t> </a:t>
            </a:r>
            <a:r>
              <a:rPr lang="en-US" dirty="0">
                <a:solidFill>
                  <a:srgbClr val="FF0000"/>
                </a:solidFill>
              </a:rPr>
              <a:t>Present a clear argument with supporting evidences that demonstrates how your song selections </a:t>
            </a:r>
            <a:r>
              <a:rPr lang="en-US" dirty="0" smtClean="0">
                <a:solidFill>
                  <a:srgbClr val="FF0000"/>
                </a:solidFill>
              </a:rPr>
              <a:t>depicts your chosen family unit.</a:t>
            </a:r>
            <a:endParaRPr lang="en-US" dirty="0">
              <a:solidFill>
                <a:srgbClr val="FF0000"/>
              </a:solidFill>
            </a:endParaRP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lvl="1">
              <a:buFont typeface="Wingdings" charset="2"/>
              <a:buChar char="q"/>
            </a:pPr>
            <a:r>
              <a:rPr lang="en-US" dirty="0"/>
              <a:t>Title of the song and name of the artist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dirty="0" smtClean="0"/>
              <a:t>An </a:t>
            </a:r>
            <a:r>
              <a:rPr lang="en-US" b="1" u="sng" dirty="0">
                <a:solidFill>
                  <a:srgbClr val="FFFF00"/>
                </a:solidFill>
              </a:rPr>
              <a:t>annotated</a:t>
            </a:r>
            <a:r>
              <a:rPr lang="en-US" dirty="0"/>
              <a:t> copy of the lyrics and a link/citation to the song selection </a:t>
            </a:r>
            <a:r>
              <a:rPr lang="en-US" dirty="0" smtClean="0">
                <a:solidFill>
                  <a:srgbClr val="FFFF00"/>
                </a:solidFill>
              </a:rPr>
              <a:t>(3</a:t>
            </a:r>
            <a:r>
              <a:rPr lang="en-US" sz="1600" dirty="0" smtClean="0">
                <a:solidFill>
                  <a:srgbClr val="FFFF00"/>
                </a:solidFill>
              </a:rPr>
              <a:t> </a:t>
            </a:r>
            <a:r>
              <a:rPr lang="en-US" sz="1600" dirty="0">
                <a:solidFill>
                  <a:srgbClr val="FFFF00"/>
                </a:solidFill>
              </a:rPr>
              <a:t>points</a:t>
            </a:r>
            <a:r>
              <a:rPr lang="en-US" dirty="0">
                <a:solidFill>
                  <a:srgbClr val="FFFF00"/>
                </a:solidFill>
              </a:rPr>
              <a:t>)</a:t>
            </a:r>
          </a:p>
          <a:p>
            <a:pPr lvl="1">
              <a:buFont typeface="Wingdings" charset="2"/>
              <a:buChar char="q"/>
            </a:pPr>
            <a:r>
              <a:rPr lang="en-US" dirty="0" smtClean="0"/>
              <a:t>Cite </a:t>
            </a:r>
            <a:r>
              <a:rPr lang="en-US" dirty="0"/>
              <a:t>at least </a:t>
            </a:r>
            <a:r>
              <a:rPr lang="en-US" b="1" u="sng" dirty="0">
                <a:solidFill>
                  <a:srgbClr val="FFFF00"/>
                </a:solidFill>
              </a:rPr>
              <a:t>one quote </a:t>
            </a:r>
            <a:r>
              <a:rPr lang="en-US" dirty="0"/>
              <a:t>from the book that supports your connection to the song </a:t>
            </a:r>
            <a:r>
              <a:rPr lang="en-US" dirty="0">
                <a:solidFill>
                  <a:srgbClr val="FFFF00"/>
                </a:solidFill>
              </a:rPr>
              <a:t>(2</a:t>
            </a:r>
            <a:r>
              <a:rPr lang="en-US" sz="1600" dirty="0">
                <a:solidFill>
                  <a:srgbClr val="FFFF00"/>
                </a:solidFill>
              </a:rPr>
              <a:t> points</a:t>
            </a:r>
            <a:r>
              <a:rPr lang="en-US" dirty="0">
                <a:solidFill>
                  <a:srgbClr val="FFFF00"/>
                </a:solidFill>
              </a:rPr>
              <a:t>)</a:t>
            </a:r>
          </a:p>
          <a:p>
            <a:pPr marL="57150" indent="0">
              <a:buNone/>
            </a:pPr>
            <a:r>
              <a:rPr lang="en-US" dirty="0" smtClean="0"/>
              <a:t>Write a minimum </a:t>
            </a:r>
            <a:r>
              <a:rPr lang="en-US" dirty="0"/>
              <a:t>of one well constructed paragraph </a:t>
            </a:r>
            <a:r>
              <a:rPr lang="en-US" dirty="0" smtClean="0"/>
              <a:t>that includes: </a:t>
            </a:r>
          </a:p>
          <a:p>
            <a:pPr lvl="1">
              <a:buFont typeface="Wingdings" charset="2"/>
              <a:buChar char="q"/>
            </a:pPr>
            <a:r>
              <a:rPr lang="en-US" dirty="0" smtClean="0"/>
              <a:t>A </a:t>
            </a:r>
            <a:r>
              <a:rPr lang="en-US" dirty="0"/>
              <a:t>clear claim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a:p>
          <a:p>
            <a:pPr lvl="1">
              <a:buFont typeface="Wingdings" charset="2"/>
              <a:buChar char="q"/>
            </a:pPr>
            <a:r>
              <a:rPr lang="en-US" dirty="0" smtClean="0"/>
              <a:t>Textual evidence and reasoning/explanation </a:t>
            </a:r>
            <a:r>
              <a:rPr lang="en-US" dirty="0"/>
              <a:t>of how the song connects to the </a:t>
            </a:r>
            <a:r>
              <a:rPr lang="en-US" dirty="0" smtClean="0"/>
              <a:t>theme </a:t>
            </a:r>
            <a:r>
              <a:rPr lang="en-US" dirty="0"/>
              <a:t>and the quote </a:t>
            </a:r>
            <a:r>
              <a:rPr lang="en-US" dirty="0">
                <a:solidFill>
                  <a:srgbClr val="FFFF00"/>
                </a:solidFill>
              </a:rPr>
              <a:t>(2</a:t>
            </a:r>
            <a:r>
              <a:rPr lang="en-US" sz="1800" dirty="0">
                <a:solidFill>
                  <a:srgbClr val="FFFF00"/>
                </a:solidFill>
              </a:rPr>
              <a:t> points</a:t>
            </a:r>
            <a:r>
              <a:rPr lang="en-US" dirty="0">
                <a:solidFill>
                  <a:srgbClr val="FFFF00"/>
                </a:solidFill>
              </a:rPr>
              <a:t>)</a:t>
            </a:r>
          </a:p>
          <a:p>
            <a:pPr marL="914400" lvl="2" indent="0">
              <a:buNone/>
            </a:pPr>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pPr marL="0" indent="0">
              <a:buNone/>
            </a:pPr>
            <a:endParaRPr lang="en-US" dirty="0" smtClean="0"/>
          </a:p>
        </p:txBody>
      </p:sp>
      <p:sp>
        <p:nvSpPr>
          <p:cNvPr id="4" name="TextBox 3"/>
          <p:cNvSpPr txBox="1"/>
          <p:nvPr/>
        </p:nvSpPr>
        <p:spPr>
          <a:xfrm>
            <a:off x="7812498" y="6194336"/>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762288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Graphic: </a:t>
            </a:r>
            <a:r>
              <a:rPr lang="en-US" dirty="0" smtClean="0"/>
              <a:t>Chapter 11-12 </a:t>
            </a:r>
            <a:br>
              <a:rPr lang="en-US" dirty="0" smtClean="0"/>
            </a:br>
            <a:r>
              <a:rPr lang="en-US" dirty="0" smtClean="0"/>
              <a:t>Sacrifice and Empathy</a:t>
            </a:r>
            <a:endParaRPr lang="en-US" dirty="0"/>
          </a:p>
        </p:txBody>
      </p:sp>
      <p:sp>
        <p:nvSpPr>
          <p:cNvPr id="3" name="Vertical Text Placeholder 2"/>
          <p:cNvSpPr>
            <a:spLocks noGrp="1"/>
          </p:cNvSpPr>
          <p:nvPr>
            <p:ph sz="quarter" idx="13"/>
          </p:nvPr>
        </p:nvSpPr>
        <p:spPr>
          <a:xfrm>
            <a:off x="609600" y="1600200"/>
            <a:ext cx="7924800" cy="4916510"/>
          </a:xfrm>
        </p:spPr>
        <p:txBody>
          <a:bodyPr>
            <a:normAutofit fontScale="85000" lnSpcReduction="10000"/>
          </a:bodyPr>
          <a:lstStyle/>
          <a:p>
            <a:pPr marL="0" indent="0">
              <a:buNone/>
            </a:pPr>
            <a:r>
              <a:rPr lang="en-US" sz="2000" dirty="0">
                <a:solidFill>
                  <a:srgbClr val="FF0000"/>
                </a:solidFill>
              </a:rPr>
              <a:t>DIRECTIONS: </a:t>
            </a:r>
            <a:r>
              <a:rPr lang="en-US" sz="2000" dirty="0" smtClean="0">
                <a:solidFill>
                  <a:srgbClr val="FF0000"/>
                </a:solidFill>
              </a:rPr>
              <a:t>Throughout </a:t>
            </a:r>
            <a:r>
              <a:rPr lang="en-US" sz="2000" dirty="0">
                <a:solidFill>
                  <a:srgbClr val="FF0000"/>
                </a:solidFill>
              </a:rPr>
              <a:t>the novel there are multiple </a:t>
            </a:r>
            <a:r>
              <a:rPr lang="en-US" sz="2000" dirty="0" smtClean="0">
                <a:solidFill>
                  <a:srgbClr val="FF0000"/>
                </a:solidFill>
              </a:rPr>
              <a:t>examples of when characters demonstrate sacrifice or empathy for another character. Create </a:t>
            </a:r>
            <a:r>
              <a:rPr lang="en-US" sz="2000" dirty="0">
                <a:solidFill>
                  <a:srgbClr val="FF0000"/>
                </a:solidFill>
              </a:rPr>
              <a:t>a </a:t>
            </a:r>
            <a:r>
              <a:rPr lang="en-US" sz="2000" b="1" u="sng" dirty="0">
                <a:solidFill>
                  <a:srgbClr val="FFFF00"/>
                </a:solidFill>
              </a:rPr>
              <a:t>visually appealing</a:t>
            </a:r>
            <a:r>
              <a:rPr lang="en-US" sz="2000" dirty="0">
                <a:solidFill>
                  <a:srgbClr val="FFFF00"/>
                </a:solidFill>
              </a:rPr>
              <a:t> </a:t>
            </a:r>
            <a:r>
              <a:rPr lang="en-US" sz="2000" dirty="0">
                <a:solidFill>
                  <a:srgbClr val="FF0000"/>
                </a:solidFill>
              </a:rPr>
              <a:t>illustration that </a:t>
            </a:r>
            <a:r>
              <a:rPr lang="en-US" sz="2000" dirty="0" smtClean="0">
                <a:solidFill>
                  <a:srgbClr val="FF0000"/>
                </a:solidFill>
              </a:rPr>
              <a:t>demonstrates a moment from the novel showing </a:t>
            </a:r>
            <a:r>
              <a:rPr lang="en-US" sz="2000" dirty="0">
                <a:solidFill>
                  <a:srgbClr val="FF0000"/>
                </a:solidFill>
              </a:rPr>
              <a:t>the theme of family. </a:t>
            </a:r>
            <a:r>
              <a:rPr lang="en-US" sz="2000" dirty="0">
                <a:solidFill>
                  <a:srgbClr val="FFFF00"/>
                </a:solidFill>
              </a:rPr>
              <a:t>Quality work and presentation count!</a:t>
            </a:r>
          </a:p>
          <a:p>
            <a:pPr marL="0" indent="0">
              <a:buNone/>
            </a:pPr>
            <a:endParaRPr lang="en-US" sz="2000" dirty="0">
              <a:solidFill>
                <a:srgbClr val="FF0000"/>
              </a:solidFill>
            </a:endParaRPr>
          </a:p>
          <a:p>
            <a:pPr>
              <a:buFont typeface="Wingdings" charset="2"/>
              <a:buChar char="q"/>
            </a:pPr>
            <a:r>
              <a:rPr lang="en-US" sz="2000" dirty="0"/>
              <a:t>Title the drawing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sz="2000" dirty="0" smtClean="0">
                <a:solidFill>
                  <a:srgbClr val="FFFFFF"/>
                </a:solidFill>
              </a:rPr>
              <a:t>Illustration  </a:t>
            </a:r>
            <a:r>
              <a:rPr lang="en-US" sz="2000" dirty="0">
                <a:solidFill>
                  <a:srgbClr val="FFFFFF"/>
                </a:solidFill>
              </a:rPr>
              <a:t>a scene from the novel that depicts the theme </a:t>
            </a:r>
            <a:r>
              <a:rPr lang="en-US" sz="2000" dirty="0" smtClean="0">
                <a:solidFill>
                  <a:srgbClr val="FFFFFF"/>
                </a:solidFill>
              </a:rPr>
              <a:t>of sacrifice or empathy.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sz="2000" dirty="0" smtClean="0"/>
              <a:t>Illustrations </a:t>
            </a:r>
            <a:r>
              <a:rPr lang="en-US" sz="2000" dirty="0"/>
              <a:t>must be colored and demonstrate an effort to depict the theme</a:t>
            </a:r>
            <a:r>
              <a:rPr lang="en-US" sz="2000" dirty="0" smtClean="0"/>
              <a:t>.</a:t>
            </a:r>
            <a:r>
              <a:rPr lang="en-US" dirty="0">
                <a:solidFill>
                  <a:srgbClr val="FFFF00"/>
                </a:solidFill>
              </a:rPr>
              <a:t> (2</a:t>
            </a:r>
            <a:r>
              <a:rPr lang="en-US" sz="1600" dirty="0">
                <a:solidFill>
                  <a:srgbClr val="FFFF00"/>
                </a:solidFill>
              </a:rPr>
              <a:t> points</a:t>
            </a:r>
            <a:r>
              <a:rPr lang="en-US" dirty="0">
                <a:solidFill>
                  <a:srgbClr val="FFFF00"/>
                </a:solidFill>
              </a:rPr>
              <a:t>)</a:t>
            </a:r>
          </a:p>
          <a:p>
            <a:pPr>
              <a:buFont typeface="Wingdings" charset="2"/>
              <a:buChar char="q"/>
            </a:pPr>
            <a:r>
              <a:rPr lang="en-US" sz="2000" dirty="0" smtClean="0"/>
              <a:t>Caption </a:t>
            </a:r>
            <a:r>
              <a:rPr lang="en-US" sz="2000" dirty="0"/>
              <a:t>the drawing with a quote from the reading that connects to the theme.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sz="2000" dirty="0" smtClean="0"/>
              <a:t>Cite </a:t>
            </a:r>
            <a:r>
              <a:rPr lang="en-US" sz="2000" dirty="0"/>
              <a:t>your </a:t>
            </a:r>
            <a:r>
              <a:rPr lang="en-US" sz="2000" dirty="0" smtClean="0"/>
              <a:t>quote.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sz="2000" dirty="0" smtClean="0"/>
              <a:t>Include a minimum of 2-3 sentences explaining how the quote and your drawing illustrate your selected theme. </a:t>
            </a:r>
            <a:r>
              <a:rPr lang="en-US" dirty="0">
                <a:solidFill>
                  <a:srgbClr val="FFFF00"/>
                </a:solidFill>
              </a:rPr>
              <a:t>(2</a:t>
            </a:r>
            <a:r>
              <a:rPr lang="en-US" sz="1600" dirty="0">
                <a:solidFill>
                  <a:srgbClr val="FFFF00"/>
                </a:solidFill>
              </a:rPr>
              <a:t> points</a:t>
            </a:r>
            <a:r>
              <a:rPr lang="en-US" dirty="0">
                <a:solidFill>
                  <a:srgbClr val="FFFF00"/>
                </a:solidFill>
              </a:rPr>
              <a:t>)</a:t>
            </a:r>
          </a:p>
          <a:p>
            <a:pPr lvl="1"/>
            <a:endParaRPr lang="en-US" sz="2000" dirty="0"/>
          </a:p>
          <a:p>
            <a:pPr marL="457200" lvl="1" indent="0">
              <a:buNone/>
            </a:pPr>
            <a:r>
              <a:rPr lang="en-US" sz="2000" dirty="0">
                <a:solidFill>
                  <a:srgbClr val="00B0F0"/>
                </a:solidFill>
              </a:rPr>
              <a:t>Clean white copy paper or other sketch paper – No line or grid paper allowed</a:t>
            </a:r>
          </a:p>
          <a:p>
            <a:pPr marL="457200" lvl="1" indent="0">
              <a:buNone/>
            </a:pPr>
            <a:endParaRPr lang="en-US" sz="2000" dirty="0"/>
          </a:p>
          <a:p>
            <a:pPr marL="0" indent="0">
              <a:buNone/>
            </a:pPr>
            <a:endParaRPr lang="en-US" dirty="0" smtClean="0">
              <a:solidFill>
                <a:srgbClr val="FF0000"/>
              </a:solidFill>
            </a:endParaRP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2394123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Chapter Choices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242088158"/>
              </p:ext>
            </p:extLst>
          </p:nvPr>
        </p:nvGraphicFramePr>
        <p:xfrm>
          <a:off x="609600" y="1600200"/>
          <a:ext cx="7924800" cy="4625340"/>
        </p:xfrm>
        <a:graphic>
          <a:graphicData uri="http://schemas.openxmlformats.org/drawingml/2006/table">
            <a:tbl>
              <a:tblPr firstRow="1" bandRow="1">
                <a:tableStyleId>{22838BEF-8BB2-4498-84A7-C5851F593DF1}</a:tableStyleId>
              </a:tblPr>
              <a:tblGrid>
                <a:gridCol w="9906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850900">
                  <a:extLst>
                    <a:ext uri="{9D8B030D-6E8A-4147-A177-3AD203B41FA5}">
                      <a16:colId xmlns="" xmlns:a16="http://schemas.microsoft.com/office/drawing/2014/main" val="20002"/>
                    </a:ext>
                  </a:extLst>
                </a:gridCol>
                <a:gridCol w="1130300">
                  <a:extLst>
                    <a:ext uri="{9D8B030D-6E8A-4147-A177-3AD203B41FA5}">
                      <a16:colId xmlns="" xmlns:a16="http://schemas.microsoft.com/office/drawing/2014/main" val="20003"/>
                    </a:ext>
                  </a:extLst>
                </a:gridCol>
                <a:gridCol w="990600">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0600">
                  <a:extLst>
                    <a:ext uri="{9D8B030D-6E8A-4147-A177-3AD203B41FA5}">
                      <a16:colId xmlns="" xmlns:a16="http://schemas.microsoft.com/office/drawing/2014/main" val="20006"/>
                    </a:ext>
                  </a:extLst>
                </a:gridCol>
                <a:gridCol w="990600">
                  <a:extLst>
                    <a:ext uri="{9D8B030D-6E8A-4147-A177-3AD203B41FA5}">
                      <a16:colId xmlns="" xmlns:a16="http://schemas.microsoft.com/office/drawing/2014/main" val="20007"/>
                    </a:ext>
                  </a:extLst>
                </a:gridCol>
              </a:tblGrid>
              <a:tr h="757700">
                <a:tc>
                  <a:txBody>
                    <a:bodyPr/>
                    <a:lstStyle/>
                    <a:p>
                      <a:endParaRPr lang="en-US" sz="1100" dirty="0"/>
                    </a:p>
                  </a:txBody>
                  <a:tcPr/>
                </a:tc>
                <a:tc>
                  <a:txBody>
                    <a:bodyPr/>
                    <a:lstStyle/>
                    <a:p>
                      <a:r>
                        <a:rPr lang="en-US" sz="1100" kern="1200" dirty="0" smtClean="0">
                          <a:effectLst/>
                        </a:rPr>
                        <a:t>Ch. 1-2</a:t>
                      </a:r>
                    </a:p>
                    <a:p>
                      <a:r>
                        <a:rPr lang="en-US" sz="1100" kern="1200" dirty="0" smtClean="0">
                          <a:effectLst/>
                        </a:rPr>
                        <a:t>Character Identities</a:t>
                      </a:r>
                      <a:r>
                        <a:rPr lang="en-US" sz="1100" dirty="0" smtClean="0">
                          <a:effectLst/>
                        </a:rPr>
                        <a:t> </a:t>
                      </a:r>
                      <a:endParaRPr lang="en-US" sz="1100" dirty="0"/>
                    </a:p>
                  </a:txBody>
                  <a:tcPr/>
                </a:tc>
                <a:tc>
                  <a:txBody>
                    <a:bodyPr/>
                    <a:lstStyle/>
                    <a:p>
                      <a:r>
                        <a:rPr lang="en-US" sz="1100" kern="1200" dirty="0" smtClean="0">
                          <a:effectLst/>
                        </a:rPr>
                        <a:t>Ch. 3-4</a:t>
                      </a:r>
                    </a:p>
                    <a:p>
                      <a:r>
                        <a:rPr lang="en-US" sz="1100" kern="1200" dirty="0" smtClean="0">
                          <a:effectLst/>
                        </a:rPr>
                        <a:t>Perspective</a:t>
                      </a:r>
                      <a:r>
                        <a:rPr lang="en-US" sz="1100" dirty="0" smtClean="0">
                          <a:effectLst/>
                        </a:rPr>
                        <a:t> </a:t>
                      </a:r>
                      <a:endParaRPr lang="en-US" sz="1100" dirty="0"/>
                    </a:p>
                  </a:txBody>
                  <a:tcPr/>
                </a:tc>
                <a:tc>
                  <a:txBody>
                    <a:bodyPr/>
                    <a:lstStyle/>
                    <a:p>
                      <a:r>
                        <a:rPr lang="en-US" sz="1100" kern="1200" dirty="0" smtClean="0">
                          <a:effectLst/>
                        </a:rPr>
                        <a:t>Ch. 5-6</a:t>
                      </a:r>
                    </a:p>
                    <a:p>
                      <a:r>
                        <a:rPr lang="en-US" sz="1100" kern="1200" dirty="0" smtClean="0">
                          <a:effectLst/>
                        </a:rPr>
                        <a:t>Divided Communities</a:t>
                      </a:r>
                      <a:r>
                        <a:rPr lang="en-US" sz="1100" dirty="0" smtClean="0">
                          <a:effectLst/>
                        </a:rPr>
                        <a:t> </a:t>
                      </a:r>
                      <a:endParaRPr lang="en-US" sz="1100" dirty="0"/>
                    </a:p>
                  </a:txBody>
                  <a:tcPr/>
                </a:tc>
                <a:tc>
                  <a:txBody>
                    <a:bodyPr/>
                    <a:lstStyle/>
                    <a:p>
                      <a:r>
                        <a:rPr lang="en-US" sz="1100" kern="1200" dirty="0" smtClean="0">
                          <a:effectLst/>
                        </a:rPr>
                        <a:t>Ch. 7-8</a:t>
                      </a:r>
                    </a:p>
                    <a:p>
                      <a:r>
                        <a:rPr lang="en-US" sz="1100" kern="1200" dirty="0" smtClean="0">
                          <a:effectLst/>
                        </a:rPr>
                        <a:t>Individuality and Innocence</a:t>
                      </a:r>
                      <a:r>
                        <a:rPr lang="en-US" sz="1100" dirty="0" smtClean="0">
                          <a:effectLst/>
                        </a:rPr>
                        <a:t> </a:t>
                      </a:r>
                      <a:endParaRPr lang="en-US" sz="1100" dirty="0"/>
                    </a:p>
                  </a:txBody>
                  <a:tcPr/>
                </a:tc>
                <a:tc>
                  <a:txBody>
                    <a:bodyPr/>
                    <a:lstStyle/>
                    <a:p>
                      <a:r>
                        <a:rPr lang="en-US" sz="1100" kern="1200" dirty="0" smtClean="0">
                          <a:effectLst/>
                        </a:rPr>
                        <a:t>Ch. 9-10</a:t>
                      </a:r>
                    </a:p>
                    <a:p>
                      <a:r>
                        <a:rPr lang="en-US" sz="1100" kern="1200" dirty="0" smtClean="0">
                          <a:effectLst/>
                        </a:rPr>
                        <a:t>Family</a:t>
                      </a:r>
                      <a:r>
                        <a:rPr lang="en-US" sz="1100" dirty="0" smtClean="0">
                          <a:effectLst/>
                        </a:rPr>
                        <a:t> </a:t>
                      </a:r>
                      <a:endParaRPr lang="en-US" sz="1100" dirty="0"/>
                    </a:p>
                  </a:txBody>
                  <a:tcPr/>
                </a:tc>
                <a:tc>
                  <a:txBody>
                    <a:bodyPr/>
                    <a:lstStyle/>
                    <a:p>
                      <a:r>
                        <a:rPr lang="en-US" sz="1100" kern="1200" dirty="0" smtClean="0">
                          <a:effectLst/>
                        </a:rPr>
                        <a:t>Ch. </a:t>
                      </a:r>
                    </a:p>
                    <a:p>
                      <a:r>
                        <a:rPr lang="en-US" sz="1100" kern="1200" dirty="0" smtClean="0">
                          <a:effectLst/>
                        </a:rPr>
                        <a:t>11-12</a:t>
                      </a:r>
                    </a:p>
                    <a:p>
                      <a:r>
                        <a:rPr lang="en-US" sz="1100" kern="1200" dirty="0" smtClean="0">
                          <a:effectLst/>
                        </a:rPr>
                        <a:t>Sacrifice and Empathy</a:t>
                      </a:r>
                      <a:r>
                        <a:rPr lang="en-US" sz="1100" dirty="0" smtClean="0">
                          <a:effectLst/>
                        </a:rPr>
                        <a:t> </a:t>
                      </a:r>
                      <a:endParaRPr lang="en-US" sz="1100" dirty="0"/>
                    </a:p>
                  </a:txBody>
                  <a:tcPr/>
                </a:tc>
                <a:tc>
                  <a:txBody>
                    <a:bodyPr/>
                    <a:lstStyle/>
                    <a:p>
                      <a:r>
                        <a:rPr lang="en-US" sz="1100" kern="1200" dirty="0" smtClean="0">
                          <a:effectLst/>
                        </a:rPr>
                        <a:t>FINAL</a:t>
                      </a:r>
                    </a:p>
                    <a:p>
                      <a:r>
                        <a:rPr lang="en-US" sz="1100" kern="1200" dirty="0" smtClean="0">
                          <a:effectLst/>
                        </a:rPr>
                        <a:t>CHOICE</a:t>
                      </a:r>
                      <a:r>
                        <a:rPr lang="en-US" sz="1100" dirty="0" smtClean="0">
                          <a:effectLst/>
                        </a:rPr>
                        <a:t> </a:t>
                      </a:r>
                      <a:endParaRPr lang="en-US" sz="1100" dirty="0"/>
                    </a:p>
                  </a:txBody>
                  <a:tcPr/>
                </a:tc>
                <a:extLst>
                  <a:ext uri="{0D108BD9-81ED-4DB2-BD59-A6C34878D82A}">
                    <a16:rowId xmlns="" xmlns:a16="http://schemas.microsoft.com/office/drawing/2014/main" val="10000"/>
                  </a:ext>
                </a:extLst>
              </a:tr>
              <a:tr h="757700">
                <a:tc>
                  <a:txBody>
                    <a:bodyPr/>
                    <a:lstStyle/>
                    <a:p>
                      <a:r>
                        <a:rPr lang="en-US" sz="1100" kern="1200" dirty="0" smtClean="0">
                          <a:effectLst/>
                        </a:rPr>
                        <a:t>Graphic</a:t>
                      </a:r>
                      <a:r>
                        <a:rPr lang="en-US" sz="1100" dirty="0" smtClean="0">
                          <a:effectLst/>
                        </a:rPr>
                        <a:t> </a:t>
                      </a:r>
                      <a:endParaRPr lang="en-US" sz="1100" dirty="0"/>
                    </a:p>
                  </a:txBody>
                  <a:tcPr/>
                </a:tc>
                <a:tc>
                  <a:txBody>
                    <a:bodyPr/>
                    <a:lstStyle/>
                    <a:p>
                      <a:r>
                        <a:rPr lang="en-US" sz="1100" kern="1200" dirty="0" smtClean="0">
                          <a:effectLst/>
                          <a:hlinkClick r:id="rId2" action="ppaction://hlinksldjump"/>
                        </a:rPr>
                        <a:t>Character Connection Drawing</a:t>
                      </a:r>
                      <a:r>
                        <a:rPr lang="en-US" sz="1100" dirty="0" smtClean="0">
                          <a:effectLst/>
                          <a:hlinkClick r:id="rId2" action="ppaction://hlinksldjump"/>
                        </a:rPr>
                        <a:t> </a:t>
                      </a:r>
                      <a:endParaRPr lang="en-US" sz="1100" dirty="0"/>
                    </a:p>
                  </a:txBody>
                  <a:tcPr/>
                </a:tc>
                <a:tc>
                  <a:txBody>
                    <a:bodyPr/>
                    <a:lstStyle/>
                    <a:p>
                      <a:r>
                        <a:rPr lang="en-US" sz="1100" dirty="0" smtClean="0">
                          <a:hlinkClick r:id="rId3" action="ppaction://hlinksldjump"/>
                        </a:rPr>
                        <a:t>Multiple</a:t>
                      </a:r>
                      <a:r>
                        <a:rPr lang="en-US" sz="1100" baseline="0" dirty="0" smtClean="0">
                          <a:hlinkClick r:id="rId3" action="ppaction://hlinksldjump"/>
                        </a:rPr>
                        <a:t> Perspective Illustration</a:t>
                      </a:r>
                      <a:endParaRPr lang="en-US" sz="1100" dirty="0"/>
                    </a:p>
                  </a:txBody>
                  <a:tcPr/>
                </a:tc>
                <a:tc>
                  <a:txBody>
                    <a:bodyPr/>
                    <a:lstStyle/>
                    <a:p>
                      <a:r>
                        <a:rPr lang="en-US" sz="1100" b="0" dirty="0" smtClean="0">
                          <a:hlinkClick r:id="rId4" action="ppaction://hlinksldjump"/>
                        </a:rPr>
                        <a:t>Divided Community</a:t>
                      </a:r>
                      <a:r>
                        <a:rPr lang="en-US" sz="1100" b="0" baseline="0" dirty="0" smtClean="0">
                          <a:hlinkClick r:id="rId4" action="ppaction://hlinksldjump"/>
                        </a:rPr>
                        <a:t> Illustration</a:t>
                      </a:r>
                      <a:endParaRPr lang="en-US" sz="1100" b="0" dirty="0"/>
                    </a:p>
                  </a:txBody>
                  <a:tcPr/>
                </a:tc>
                <a:tc>
                  <a:txBody>
                    <a:bodyPr/>
                    <a:lstStyle/>
                    <a:p>
                      <a:r>
                        <a:rPr lang="en-US" sz="1100" b="0" kern="1200" dirty="0" smtClean="0">
                          <a:solidFill>
                            <a:schemeClr val="dk1"/>
                          </a:solidFill>
                          <a:effectLst/>
                          <a:latin typeface="+mn-lt"/>
                          <a:ea typeface="+mn-ea"/>
                          <a:cs typeface="+mn-cs"/>
                          <a:hlinkClick r:id="rId5" action="ppaction://hlinksldjump"/>
                        </a:rPr>
                        <a:t>Individuality and Innocence Illustration and Comparison</a:t>
                      </a:r>
                      <a:r>
                        <a:rPr lang="en-US" sz="1100" b="0" dirty="0" smtClean="0">
                          <a:effectLst/>
                          <a:hlinkClick r:id="rId5" action="ppaction://hlinksldjump"/>
                        </a:rPr>
                        <a:t> </a:t>
                      </a:r>
                      <a:endParaRPr lang="en-US" sz="1100" b="0" dirty="0">
                        <a:solidFill>
                          <a:srgbClr val="FF0000"/>
                        </a:solidFill>
                      </a:endParaRPr>
                    </a:p>
                  </a:txBody>
                  <a:tcPr/>
                </a:tc>
                <a:tc>
                  <a:txBody>
                    <a:bodyPr/>
                    <a:lstStyle/>
                    <a:p>
                      <a:r>
                        <a:rPr lang="en-US" sz="1100" dirty="0" smtClean="0">
                          <a:solidFill>
                            <a:srgbClr val="FF0000"/>
                          </a:solidFill>
                          <a:hlinkClick r:id="rId6" action="ppaction://hlinksldjump"/>
                        </a:rPr>
                        <a:t>Family</a:t>
                      </a:r>
                      <a:r>
                        <a:rPr lang="en-US" sz="1100" baseline="0" dirty="0" smtClean="0">
                          <a:solidFill>
                            <a:srgbClr val="FF0000"/>
                          </a:solidFill>
                          <a:hlinkClick r:id="rId6" action="ppaction://hlinksldjump"/>
                        </a:rPr>
                        <a:t> Movie Poster</a:t>
                      </a:r>
                      <a:endParaRPr lang="en-US" sz="1100" dirty="0">
                        <a:solidFill>
                          <a:srgbClr val="FF0000"/>
                        </a:solidFill>
                      </a:endParaRPr>
                    </a:p>
                  </a:txBody>
                  <a:tcPr/>
                </a:tc>
                <a:tc>
                  <a:txBody>
                    <a:bodyPr/>
                    <a:lstStyle/>
                    <a:p>
                      <a:r>
                        <a:rPr lang="en-US" sz="1100" dirty="0" smtClean="0">
                          <a:solidFill>
                            <a:srgbClr val="FF0000"/>
                          </a:solidFill>
                          <a:hlinkClick r:id="rId7" action="ppaction://hlinksldjump"/>
                        </a:rPr>
                        <a:t>Sacrifice or Empathy</a:t>
                      </a:r>
                      <a:endParaRPr lang="en-US" sz="1100" dirty="0">
                        <a:solidFill>
                          <a:srgbClr val="FF0000"/>
                        </a:solidFill>
                      </a:endParaRPr>
                    </a:p>
                  </a:txBody>
                  <a:tcPr/>
                </a:tc>
                <a:tc>
                  <a:txBody>
                    <a:bodyPr/>
                    <a:lstStyle/>
                    <a:p>
                      <a:r>
                        <a:rPr lang="en-US" sz="1100" dirty="0" smtClean="0">
                          <a:hlinkClick r:id="rId8" action="ppaction://hlinksldjump"/>
                        </a:rPr>
                        <a:t>Town Diagram or Board</a:t>
                      </a:r>
                      <a:r>
                        <a:rPr lang="en-US" sz="1100" baseline="0" dirty="0" smtClean="0">
                          <a:hlinkClick r:id="rId8" action="ppaction://hlinksldjump"/>
                        </a:rPr>
                        <a:t> Game</a:t>
                      </a:r>
                      <a:endParaRPr lang="en-US" sz="1100" dirty="0"/>
                    </a:p>
                  </a:txBody>
                  <a:tcPr/>
                </a:tc>
                <a:extLst>
                  <a:ext uri="{0D108BD9-81ED-4DB2-BD59-A6C34878D82A}">
                    <a16:rowId xmlns="" xmlns:a16="http://schemas.microsoft.com/office/drawing/2014/main" val="10001"/>
                  </a:ext>
                </a:extLst>
              </a:tr>
              <a:tr h="272543">
                <a:tc>
                  <a:txBody>
                    <a:bodyPr/>
                    <a:lstStyle/>
                    <a:p>
                      <a:r>
                        <a:rPr lang="en-US" sz="1100" kern="1200" dirty="0" smtClean="0">
                          <a:effectLst/>
                        </a:rPr>
                        <a:t>Expressive</a:t>
                      </a:r>
                      <a:r>
                        <a:rPr lang="en-US" sz="1100" dirty="0" smtClean="0">
                          <a:effectLst/>
                        </a:rPr>
                        <a:t> </a:t>
                      </a:r>
                      <a:endParaRPr lang="en-US" sz="1100" dirty="0"/>
                    </a:p>
                  </a:txBody>
                  <a:tcPr/>
                </a:tc>
                <a:tc>
                  <a:txBody>
                    <a:bodyPr/>
                    <a:lstStyle/>
                    <a:p>
                      <a:r>
                        <a:rPr lang="en-US" sz="1100" kern="1200" dirty="0" smtClean="0">
                          <a:effectLst/>
                          <a:hlinkClick r:id="rId9" action="ppaction://hlinksldjump"/>
                        </a:rPr>
                        <a:t>Character Connection</a:t>
                      </a:r>
                    </a:p>
                    <a:p>
                      <a:r>
                        <a:rPr lang="en-US" sz="1100" kern="1200" dirty="0" smtClean="0">
                          <a:effectLst/>
                          <a:hlinkClick r:id="rId9" action="ppaction://hlinksldjump"/>
                        </a:rPr>
                        <a:t>Poem</a:t>
                      </a:r>
                      <a:r>
                        <a:rPr lang="en-US" sz="1100" dirty="0" smtClean="0">
                          <a:effectLst/>
                          <a:hlinkClick r:id="rId9" action="ppaction://hlinksldjump"/>
                        </a:rPr>
                        <a:t> </a:t>
                      </a:r>
                      <a:endParaRPr lang="en-US" sz="1100" dirty="0"/>
                    </a:p>
                  </a:txBody>
                  <a:tcPr/>
                </a:tc>
                <a:tc>
                  <a:txBody>
                    <a:bodyPr/>
                    <a:lstStyle/>
                    <a:p>
                      <a:r>
                        <a:rPr lang="nb-NO" sz="1100" dirty="0" smtClean="0">
                          <a:hlinkClick r:id="rId10" action="ppaction://hlinksldjump"/>
                        </a:rPr>
                        <a:t>Scene Re-Write</a:t>
                      </a:r>
                      <a:endParaRPr lang="en-US" sz="1100" dirty="0"/>
                    </a:p>
                  </a:txBody>
                  <a:tcPr/>
                </a:tc>
                <a:tc>
                  <a:txBody>
                    <a:bodyPr/>
                    <a:lstStyle/>
                    <a:p>
                      <a:r>
                        <a:rPr lang="en-US" sz="1100" b="0" dirty="0" smtClean="0">
                          <a:hlinkClick r:id="rId11" action="ppaction://hlinksldjump"/>
                        </a:rPr>
                        <a:t>“Hair” Poem</a:t>
                      </a:r>
                      <a:endParaRPr lang="en-US" sz="1100" b="0" dirty="0"/>
                    </a:p>
                  </a:txBody>
                  <a:tcPr/>
                </a:tc>
                <a:tc>
                  <a:txBody>
                    <a:bodyPr/>
                    <a:lstStyle/>
                    <a:p>
                      <a:r>
                        <a:rPr lang="en-US" sz="1100" b="0" kern="1200" dirty="0" smtClean="0">
                          <a:solidFill>
                            <a:schemeClr val="dk1"/>
                          </a:solidFill>
                          <a:effectLst/>
                          <a:latin typeface="+mn-lt"/>
                          <a:ea typeface="+mn-ea"/>
                          <a:cs typeface="+mn-cs"/>
                          <a:hlinkClick r:id="rId12" action="ppaction://hlinksldjump"/>
                        </a:rPr>
                        <a:t>Biography Poem</a:t>
                      </a:r>
                      <a:endParaRPr lang="en-US" sz="1100" b="0" kern="1200" dirty="0">
                        <a:solidFill>
                          <a:schemeClr val="dk1"/>
                        </a:solidFill>
                        <a:effectLst/>
                        <a:latin typeface="+mn-lt"/>
                        <a:ea typeface="+mn-ea"/>
                        <a:cs typeface="+mn-cs"/>
                      </a:endParaRPr>
                    </a:p>
                  </a:txBody>
                  <a:tcPr/>
                </a:tc>
                <a:tc>
                  <a:txBody>
                    <a:bodyPr/>
                    <a:lstStyle/>
                    <a:p>
                      <a:r>
                        <a:rPr lang="en-US" sz="1100" dirty="0" smtClean="0">
                          <a:solidFill>
                            <a:srgbClr val="FF0000"/>
                          </a:solidFill>
                          <a:hlinkClick r:id="rId13" action="ppaction://hlinksldjump"/>
                        </a:rPr>
                        <a:t>Family “Word Cloud” Collage</a:t>
                      </a:r>
                      <a:endParaRPr lang="en-US" sz="1100" dirty="0">
                        <a:solidFill>
                          <a:srgbClr val="FF0000"/>
                        </a:solidFill>
                      </a:endParaRPr>
                    </a:p>
                  </a:txBody>
                  <a:tcPr/>
                </a:tc>
                <a:tc>
                  <a:txBody>
                    <a:bodyPr/>
                    <a:lstStyle/>
                    <a:p>
                      <a:r>
                        <a:rPr lang="en-US" sz="1100" dirty="0" smtClean="0">
                          <a:solidFill>
                            <a:srgbClr val="FF0000"/>
                          </a:solidFill>
                          <a:hlinkClick r:id="rId14" action="ppaction://hlinksldjump"/>
                        </a:rPr>
                        <a:t>Sacrifice</a:t>
                      </a:r>
                      <a:r>
                        <a:rPr lang="en-US" sz="1100" baseline="0" dirty="0" smtClean="0">
                          <a:solidFill>
                            <a:srgbClr val="FF0000"/>
                          </a:solidFill>
                          <a:hlinkClick r:id="rId14" action="ppaction://hlinksldjump"/>
                        </a:rPr>
                        <a:t> or Empathy Poem</a:t>
                      </a:r>
                      <a:endParaRPr lang="en-US" sz="1100" dirty="0">
                        <a:solidFill>
                          <a:srgbClr val="FF0000"/>
                        </a:solidFill>
                      </a:endParaRPr>
                    </a:p>
                  </a:txBody>
                  <a:tcPr/>
                </a:tc>
                <a:tc>
                  <a:txBody>
                    <a:bodyPr/>
                    <a:lstStyle/>
                    <a:p>
                      <a:r>
                        <a:rPr lang="en-US" sz="1100" dirty="0" smtClean="0">
                          <a:hlinkClick r:id="rId14" action="ppaction://hlinksldjump"/>
                        </a:rPr>
                        <a:t>10 Diary Entries</a:t>
                      </a:r>
                      <a:endParaRPr lang="en-US" sz="1100" dirty="0"/>
                    </a:p>
                  </a:txBody>
                  <a:tcPr/>
                </a:tc>
                <a:extLst>
                  <a:ext uri="{0D108BD9-81ED-4DB2-BD59-A6C34878D82A}">
                    <a16:rowId xmlns="" xmlns:a16="http://schemas.microsoft.com/office/drawing/2014/main" val="10002"/>
                  </a:ext>
                </a:extLst>
              </a:tr>
              <a:tr h="757700">
                <a:tc>
                  <a:txBody>
                    <a:bodyPr/>
                    <a:lstStyle/>
                    <a:p>
                      <a:r>
                        <a:rPr lang="en-US" sz="1100" kern="1200" dirty="0" smtClean="0">
                          <a:effectLst/>
                        </a:rPr>
                        <a:t>Reflective</a:t>
                      </a:r>
                      <a:r>
                        <a:rPr lang="en-US" sz="1100" dirty="0" smtClean="0">
                          <a:effectLst/>
                        </a:rPr>
                        <a:t> </a:t>
                      </a:r>
                      <a:endParaRPr lang="en-US" sz="1100" dirty="0"/>
                    </a:p>
                  </a:txBody>
                  <a:tcPr/>
                </a:tc>
                <a:tc>
                  <a:txBody>
                    <a:bodyPr/>
                    <a:lstStyle/>
                    <a:p>
                      <a:r>
                        <a:rPr lang="en-US" sz="1100" kern="1200" dirty="0" smtClean="0">
                          <a:effectLst/>
                          <a:hlinkClick r:id="rId15" action="ppaction://hlinksldjump"/>
                        </a:rPr>
                        <a:t>Character Connection</a:t>
                      </a:r>
                    </a:p>
                    <a:p>
                      <a:r>
                        <a:rPr lang="en-US" sz="1100" kern="1200" dirty="0" smtClean="0">
                          <a:effectLst/>
                          <a:hlinkClick r:id="rId15" action="ppaction://hlinksldjump"/>
                        </a:rPr>
                        <a:t>Short Essay</a:t>
                      </a:r>
                      <a:r>
                        <a:rPr lang="en-US" sz="1100" dirty="0" smtClean="0">
                          <a:effectLst/>
                          <a:hlinkClick r:id="rId15" action="ppaction://hlinksldjump"/>
                        </a:rPr>
                        <a:t> </a:t>
                      </a:r>
                      <a:endParaRPr lang="en-US" sz="1100" dirty="0"/>
                    </a:p>
                  </a:txBody>
                  <a:tcPr/>
                </a:tc>
                <a:tc>
                  <a:txBody>
                    <a:bodyPr/>
                    <a:lstStyle/>
                    <a:p>
                      <a:r>
                        <a:rPr lang="en-US" sz="1100" dirty="0" smtClean="0">
                          <a:hlinkClick r:id="rId16" action="ppaction://hlinksldjump"/>
                        </a:rPr>
                        <a:t>Compare/Contrast</a:t>
                      </a:r>
                      <a:r>
                        <a:rPr lang="en-US" sz="1100" baseline="0" dirty="0" smtClean="0">
                          <a:hlinkClick r:id="rId16" action="ppaction://hlinksldjump"/>
                        </a:rPr>
                        <a:t> Greaser &amp; Soc</a:t>
                      </a:r>
                    </a:p>
                    <a:p>
                      <a:r>
                        <a:rPr lang="en-US" sz="1100" baseline="0" dirty="0" smtClean="0">
                          <a:hlinkClick r:id="rId16" action="ppaction://hlinksldjump"/>
                        </a:rPr>
                        <a:t>Perspectives</a:t>
                      </a:r>
                      <a:endParaRPr lang="en-US" sz="1100" dirty="0"/>
                    </a:p>
                  </a:txBody>
                  <a:tcPr/>
                </a:tc>
                <a:tc>
                  <a:txBody>
                    <a:bodyPr/>
                    <a:lstStyle/>
                    <a:p>
                      <a:r>
                        <a:rPr lang="en-US" sz="1100" b="0" dirty="0" smtClean="0">
                          <a:hlinkClick r:id="rId17" action="ppaction://hlinksldjump"/>
                        </a:rPr>
                        <a:t>“Dear Abby”</a:t>
                      </a:r>
                      <a:r>
                        <a:rPr lang="en-US" sz="1100" b="0" baseline="0" dirty="0" smtClean="0">
                          <a:hlinkClick r:id="rId17" action="ppaction://hlinksldjump"/>
                        </a:rPr>
                        <a:t> </a:t>
                      </a:r>
                      <a:r>
                        <a:rPr lang="en-US" sz="1100" b="0" dirty="0" smtClean="0">
                          <a:hlinkClick r:id="rId17" action="ppaction://hlinksldjump"/>
                        </a:rPr>
                        <a:t>Advice Column</a:t>
                      </a:r>
                      <a:endParaRPr lang="en-US" sz="1100" b="0" dirty="0"/>
                    </a:p>
                  </a:txBody>
                  <a:tcPr/>
                </a:tc>
                <a:tc>
                  <a:txBody>
                    <a:bodyPr/>
                    <a:lstStyle/>
                    <a:p>
                      <a:r>
                        <a:rPr lang="en-US" sz="1100" b="0" kern="1200" dirty="0" smtClean="0">
                          <a:solidFill>
                            <a:schemeClr val="dk1"/>
                          </a:solidFill>
                          <a:effectLst/>
                          <a:latin typeface="+mn-lt"/>
                          <a:ea typeface="+mn-ea"/>
                          <a:cs typeface="+mn-cs"/>
                          <a:hlinkClick r:id="rId18" action="ppaction://hlinksldjump"/>
                        </a:rPr>
                        <a:t>Character Diary Entry</a:t>
                      </a:r>
                      <a:r>
                        <a:rPr lang="en-US" sz="1100" b="0" dirty="0" smtClean="0">
                          <a:effectLst/>
                          <a:hlinkClick r:id="rId18" action="ppaction://hlinksldjump"/>
                        </a:rPr>
                        <a:t> </a:t>
                      </a:r>
                      <a:endParaRPr lang="en-US" sz="1100" b="0" dirty="0">
                        <a:solidFill>
                          <a:srgbClr val="FF0000"/>
                        </a:solidFill>
                      </a:endParaRPr>
                    </a:p>
                  </a:txBody>
                  <a:tcPr/>
                </a:tc>
                <a:tc>
                  <a:txBody>
                    <a:bodyPr/>
                    <a:lstStyle/>
                    <a:p>
                      <a:r>
                        <a:rPr lang="en-US" sz="1100" dirty="0" smtClean="0">
                          <a:solidFill>
                            <a:srgbClr val="FF0000"/>
                          </a:solidFill>
                          <a:hlinkClick r:id="rId19" action="ppaction://hlinksldjump"/>
                        </a:rPr>
                        <a:t>Ponyboy</a:t>
                      </a:r>
                      <a:r>
                        <a:rPr lang="en-US" sz="1100" baseline="0" dirty="0" smtClean="0">
                          <a:solidFill>
                            <a:srgbClr val="FF0000"/>
                          </a:solidFill>
                          <a:hlinkClick r:id="rId19" action="ppaction://hlinksldjump"/>
                        </a:rPr>
                        <a:t> and YOU” Family Comparison</a:t>
                      </a:r>
                      <a:endParaRPr lang="en-US" sz="1100" dirty="0">
                        <a:solidFill>
                          <a:srgbClr val="FF0000"/>
                        </a:solidFill>
                      </a:endParaRPr>
                    </a:p>
                  </a:txBody>
                  <a:tcPr/>
                </a:tc>
                <a:tc>
                  <a:txBody>
                    <a:bodyPr/>
                    <a:lstStyle/>
                    <a:p>
                      <a:r>
                        <a:rPr lang="en-US" sz="1100" dirty="0" smtClean="0">
                          <a:solidFill>
                            <a:srgbClr val="FF0000"/>
                          </a:solidFill>
                          <a:hlinkClick r:id="rId20" action="ppaction://hlinksldjump"/>
                        </a:rPr>
                        <a:t>Impactful Event Journal Entry</a:t>
                      </a:r>
                      <a:endParaRPr lang="en-US" sz="1100" dirty="0">
                        <a:solidFill>
                          <a:srgbClr val="FF0000"/>
                        </a:solidFill>
                      </a:endParaRPr>
                    </a:p>
                  </a:txBody>
                  <a:tcPr/>
                </a:tc>
                <a:tc>
                  <a:txBody>
                    <a:bodyPr/>
                    <a:lstStyle/>
                    <a:p>
                      <a:r>
                        <a:rPr lang="en-US" sz="1100" dirty="0" smtClean="0">
                          <a:hlinkClick r:id="rId20" action="ppaction://hlinksldjump"/>
                        </a:rPr>
                        <a:t>Essay: What is “Gold” to you?</a:t>
                      </a:r>
                      <a:endParaRPr lang="en-US" sz="1100" dirty="0"/>
                    </a:p>
                  </a:txBody>
                  <a:tcPr/>
                </a:tc>
                <a:extLst>
                  <a:ext uri="{0D108BD9-81ED-4DB2-BD59-A6C34878D82A}">
                    <a16:rowId xmlns="" xmlns:a16="http://schemas.microsoft.com/office/drawing/2014/main" val="10003"/>
                  </a:ext>
                </a:extLst>
              </a:tr>
              <a:tr h="757700">
                <a:tc>
                  <a:txBody>
                    <a:bodyPr/>
                    <a:lstStyle/>
                    <a:p>
                      <a:r>
                        <a:rPr lang="en-US" sz="1100" kern="1200" dirty="0" smtClean="0">
                          <a:effectLst/>
                        </a:rPr>
                        <a:t>Logical</a:t>
                      </a:r>
                      <a:r>
                        <a:rPr lang="en-US" sz="1100" dirty="0" smtClean="0">
                          <a:effectLst/>
                        </a:rPr>
                        <a:t> </a:t>
                      </a:r>
                      <a:endParaRPr lang="en-US" sz="1100" dirty="0"/>
                    </a:p>
                  </a:txBody>
                  <a:tcPr/>
                </a:tc>
                <a:tc>
                  <a:txBody>
                    <a:bodyPr/>
                    <a:lstStyle/>
                    <a:p>
                      <a:pPr marL="0" marR="0">
                        <a:spcBef>
                          <a:spcPts val="0"/>
                        </a:spcBef>
                        <a:spcAft>
                          <a:spcPts val="0"/>
                        </a:spcAft>
                      </a:pPr>
                      <a:r>
                        <a:rPr lang="en-US" sz="1100" dirty="0">
                          <a:effectLst/>
                          <a:hlinkClick r:id="rId21" action="ppaction://hlinksldjump"/>
                        </a:rPr>
                        <a:t>Character Identity Map</a:t>
                      </a:r>
                      <a:endParaRPr lang="en-US" sz="1100" dirty="0">
                        <a:effectLst/>
                        <a:latin typeface="Cambria"/>
                        <a:ea typeface="ＭＳ 明朝"/>
                        <a:cs typeface="Times New Roman"/>
                      </a:endParaRPr>
                    </a:p>
                  </a:txBody>
                  <a:tcPr marL="68580" marR="68580" marT="0" marB="0"/>
                </a:tc>
                <a:tc>
                  <a:txBody>
                    <a:bodyPr/>
                    <a:lstStyle/>
                    <a:p>
                      <a:r>
                        <a:rPr lang="en-US" sz="1100" dirty="0" smtClean="0">
                          <a:hlinkClick r:id="rId22" action="ppaction://hlinksldjump"/>
                        </a:rPr>
                        <a:t>Perspective Defense</a:t>
                      </a:r>
                      <a:endParaRPr lang="en-US" sz="1100" dirty="0" smtClean="0"/>
                    </a:p>
                    <a:p>
                      <a:endParaRPr lang="en-US" sz="1100" dirty="0"/>
                    </a:p>
                  </a:txBody>
                  <a:tcPr/>
                </a:tc>
                <a:tc>
                  <a:txBody>
                    <a:bodyPr/>
                    <a:lstStyle/>
                    <a:p>
                      <a:r>
                        <a:rPr lang="en-US" sz="1100" b="0" dirty="0" smtClean="0">
                          <a:hlinkClick r:id="rId23" action="ppaction://hlinksldjump"/>
                        </a:rPr>
                        <a:t>Weighing the Pros and Cons</a:t>
                      </a:r>
                      <a:endParaRPr lang="en-US" sz="1100" b="0" dirty="0"/>
                    </a:p>
                  </a:txBody>
                  <a:tcPr/>
                </a:tc>
                <a:tc>
                  <a:txBody>
                    <a:bodyPr/>
                    <a:lstStyle/>
                    <a:p>
                      <a:r>
                        <a:rPr lang="en-US" sz="1100" b="0" kern="1200" dirty="0" smtClean="0">
                          <a:solidFill>
                            <a:schemeClr val="dk1"/>
                          </a:solidFill>
                          <a:effectLst/>
                          <a:latin typeface="+mn-lt"/>
                          <a:ea typeface="+mn-ea"/>
                          <a:cs typeface="+mn-cs"/>
                          <a:hlinkClick r:id="rId24" action="ppaction://hlinksldjump"/>
                        </a:rPr>
                        <a:t>Character Twitter feed or Facebook Page</a:t>
                      </a:r>
                      <a:r>
                        <a:rPr lang="en-US" sz="1100" b="0" dirty="0" smtClean="0">
                          <a:effectLst/>
                          <a:hlinkClick r:id="rId24" action="ppaction://hlinksldjump"/>
                        </a:rPr>
                        <a:t> </a:t>
                      </a:r>
                      <a:endParaRPr lang="en-US" sz="1100" b="0" dirty="0">
                        <a:solidFill>
                          <a:srgbClr val="FF0000"/>
                        </a:solidFill>
                      </a:endParaRPr>
                    </a:p>
                  </a:txBody>
                  <a:tcPr/>
                </a:tc>
                <a:tc>
                  <a:txBody>
                    <a:bodyPr/>
                    <a:lstStyle/>
                    <a:p>
                      <a:r>
                        <a:rPr lang="en-US" sz="1100" dirty="0" smtClean="0">
                          <a:solidFill>
                            <a:srgbClr val="FF0000"/>
                          </a:solidFill>
                          <a:hlinkClick r:id="rId25" action="ppaction://hlinksldjump"/>
                        </a:rPr>
                        <a:t>Ponyboy</a:t>
                      </a:r>
                      <a:r>
                        <a:rPr lang="en-US" sz="1100" baseline="0" dirty="0" smtClean="0">
                          <a:solidFill>
                            <a:srgbClr val="FF0000"/>
                          </a:solidFill>
                          <a:hlinkClick r:id="rId25" action="ppaction://hlinksldjump"/>
                        </a:rPr>
                        <a:t> and YOU</a:t>
                      </a:r>
                    </a:p>
                    <a:p>
                      <a:r>
                        <a:rPr lang="en-US" sz="1100" baseline="0" dirty="0" smtClean="0">
                          <a:solidFill>
                            <a:srgbClr val="FF0000"/>
                          </a:solidFill>
                          <a:hlinkClick r:id="rId25" action="ppaction://hlinksldjump"/>
                        </a:rPr>
                        <a:t>Venn Diagram</a:t>
                      </a:r>
                      <a:endParaRPr lang="en-US" sz="1100" dirty="0">
                        <a:solidFill>
                          <a:srgbClr val="FF0000"/>
                        </a:solidFill>
                      </a:endParaRPr>
                    </a:p>
                  </a:txBody>
                  <a:tcPr/>
                </a:tc>
                <a:tc>
                  <a:txBody>
                    <a:bodyPr/>
                    <a:lstStyle/>
                    <a:p>
                      <a:r>
                        <a:rPr lang="en-US" sz="1100" dirty="0" smtClean="0">
                          <a:solidFill>
                            <a:srgbClr val="FF0000"/>
                          </a:solidFill>
                          <a:hlinkClick r:id="rId26" action="ppaction://hlinksldjump"/>
                        </a:rPr>
                        <a:t>Character</a:t>
                      </a:r>
                      <a:r>
                        <a:rPr lang="en-US" sz="1100" baseline="0" dirty="0" smtClean="0">
                          <a:solidFill>
                            <a:srgbClr val="FF0000"/>
                          </a:solidFill>
                          <a:hlinkClick r:id="rId26" action="ppaction://hlinksldjump"/>
                        </a:rPr>
                        <a:t> Interview</a:t>
                      </a:r>
                      <a:endParaRPr lang="en-US" sz="1100" dirty="0">
                        <a:solidFill>
                          <a:srgbClr val="FF0000"/>
                        </a:solidFill>
                      </a:endParaRPr>
                    </a:p>
                  </a:txBody>
                  <a:tcPr/>
                </a:tc>
                <a:tc>
                  <a:txBody>
                    <a:bodyPr/>
                    <a:lstStyle/>
                    <a:p>
                      <a:r>
                        <a:rPr lang="en-US" sz="1100" dirty="0" smtClean="0">
                          <a:hlinkClick r:id="rId26" action="ppaction://hlinksldjump"/>
                        </a:rPr>
                        <a:t>TV News Report or </a:t>
                      </a:r>
                    </a:p>
                    <a:p>
                      <a:r>
                        <a:rPr lang="en-US" sz="1100" dirty="0" smtClean="0">
                          <a:hlinkClick r:id="rId26" action="ppaction://hlinksldjump"/>
                        </a:rPr>
                        <a:t>Editorial</a:t>
                      </a:r>
                      <a:endParaRPr lang="en-US" sz="1100" dirty="0"/>
                    </a:p>
                  </a:txBody>
                  <a:tcPr/>
                </a:tc>
                <a:extLst>
                  <a:ext uri="{0D108BD9-81ED-4DB2-BD59-A6C34878D82A}">
                    <a16:rowId xmlns="" xmlns:a16="http://schemas.microsoft.com/office/drawing/2014/main" val="10004"/>
                  </a:ext>
                </a:extLst>
              </a:tr>
              <a:tr h="819640">
                <a:tc>
                  <a:txBody>
                    <a:bodyPr/>
                    <a:lstStyle/>
                    <a:p>
                      <a:r>
                        <a:rPr lang="en-US" sz="1100" kern="1200" dirty="0" smtClean="0">
                          <a:effectLst/>
                        </a:rPr>
                        <a:t>Musical</a:t>
                      </a:r>
                      <a:r>
                        <a:rPr lang="en-US" sz="1100" dirty="0" smtClean="0">
                          <a:effectLst/>
                        </a:rPr>
                        <a:t> </a:t>
                      </a:r>
                      <a:endParaRPr lang="en-US" sz="1100" dirty="0"/>
                    </a:p>
                  </a:txBody>
                  <a:tcPr/>
                </a:tc>
                <a:tc>
                  <a:txBody>
                    <a:bodyPr/>
                    <a:lstStyle/>
                    <a:p>
                      <a:r>
                        <a:rPr lang="en-US" sz="1100" kern="1200" dirty="0" smtClean="0">
                          <a:effectLst/>
                          <a:hlinkClick r:id="rId27" action="ppaction://hlinksldjump"/>
                        </a:rPr>
                        <a:t>Character "Theme Song"</a:t>
                      </a:r>
                      <a:r>
                        <a:rPr lang="en-US" sz="1100" dirty="0" smtClean="0">
                          <a:effectLst/>
                          <a:hlinkClick r:id="rId27" action="ppaction://hlinksldjump"/>
                        </a:rPr>
                        <a:t> </a:t>
                      </a:r>
                      <a:endParaRPr lang="en-US" sz="1100" dirty="0"/>
                    </a:p>
                  </a:txBody>
                  <a:tcPr/>
                </a:tc>
                <a:tc>
                  <a:txBody>
                    <a:bodyPr/>
                    <a:lstStyle/>
                    <a:p>
                      <a:r>
                        <a:rPr lang="en-US" sz="1100" dirty="0" smtClean="0">
                          <a:hlinkClick r:id="rId28" action="ppaction://hlinksldjump"/>
                        </a:rPr>
                        <a:t>Perspective</a:t>
                      </a:r>
                      <a:r>
                        <a:rPr lang="en-US" sz="1100" baseline="0" dirty="0" smtClean="0">
                          <a:hlinkClick r:id="rId28" action="ppaction://hlinksldjump"/>
                        </a:rPr>
                        <a:t> Song</a:t>
                      </a:r>
                      <a:endParaRPr lang="en-US" sz="1100" dirty="0"/>
                    </a:p>
                  </a:txBody>
                  <a:tcPr/>
                </a:tc>
                <a:tc>
                  <a:txBody>
                    <a:bodyPr/>
                    <a:lstStyle/>
                    <a:p>
                      <a:r>
                        <a:rPr lang="en-US" sz="1100" dirty="0" smtClean="0">
                          <a:hlinkClick r:id="rId29" action="ppaction://hlinksldjump"/>
                        </a:rPr>
                        <a:t>Divided Communities Song</a:t>
                      </a:r>
                      <a:endParaRPr lang="en-US" sz="1100" dirty="0"/>
                    </a:p>
                  </a:txBody>
                  <a:tcPr/>
                </a:tc>
                <a:tc>
                  <a:txBody>
                    <a:bodyPr/>
                    <a:lstStyle/>
                    <a:p>
                      <a:r>
                        <a:rPr lang="en-US" sz="1100" dirty="0" smtClean="0">
                          <a:solidFill>
                            <a:srgbClr val="FF0000"/>
                          </a:solidFill>
                          <a:hlinkClick r:id="rId30" action="ppaction://hlinksldjump"/>
                        </a:rPr>
                        <a:t>Individuality Song</a:t>
                      </a:r>
                      <a:endParaRPr lang="en-US" sz="1100" dirty="0">
                        <a:solidFill>
                          <a:srgbClr val="FF0000"/>
                        </a:solidFill>
                      </a:endParaRPr>
                    </a:p>
                  </a:txBody>
                  <a:tcPr/>
                </a:tc>
                <a:tc>
                  <a:txBody>
                    <a:bodyPr/>
                    <a:lstStyle/>
                    <a:p>
                      <a:r>
                        <a:rPr lang="en-US" sz="1100" dirty="0" smtClean="0">
                          <a:solidFill>
                            <a:srgbClr val="FF0000"/>
                          </a:solidFill>
                          <a:hlinkClick r:id="rId31" action="ppaction://hlinksldjump"/>
                        </a:rPr>
                        <a:t>Family Song</a:t>
                      </a:r>
                      <a:endParaRPr lang="en-US" sz="1100" dirty="0">
                        <a:solidFill>
                          <a:srgbClr val="FF0000"/>
                        </a:solidFill>
                      </a:endParaRPr>
                    </a:p>
                  </a:txBody>
                  <a:tcPr/>
                </a:tc>
                <a:tc>
                  <a:txBody>
                    <a:bodyPr/>
                    <a:lstStyle/>
                    <a:p>
                      <a:r>
                        <a:rPr lang="en-US" sz="1100" dirty="0" smtClean="0">
                          <a:solidFill>
                            <a:srgbClr val="FF0000"/>
                          </a:solidFill>
                          <a:hlinkClick r:id="rId32" action="ppaction://hlinksldjump"/>
                        </a:rPr>
                        <a:t>Sacrifice/ Empathy</a:t>
                      </a:r>
                      <a:endParaRPr lang="en-US" sz="1100" dirty="0">
                        <a:solidFill>
                          <a:srgbClr val="FF0000"/>
                        </a:solidFill>
                      </a:endParaRPr>
                    </a:p>
                  </a:txBody>
                  <a:tcPr/>
                </a:tc>
                <a:tc>
                  <a:txBody>
                    <a:bodyPr/>
                    <a:lstStyle/>
                    <a:p>
                      <a:r>
                        <a:rPr lang="en-US" sz="1100" dirty="0" smtClean="0">
                          <a:hlinkClick r:id="rId33" action="ppaction://hlinksldjump"/>
                        </a:rPr>
                        <a:t>Novel Song Playlist</a:t>
                      </a:r>
                      <a:endParaRPr lang="en-US" sz="1100"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684715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Expressive: </a:t>
            </a:r>
            <a:r>
              <a:rPr lang="en-US" dirty="0" smtClean="0"/>
              <a:t>Chapter 11-</a:t>
            </a:r>
            <a:r>
              <a:rPr lang="en-US" dirty="0"/>
              <a:t>12 Sacrifice and </a:t>
            </a:r>
            <a:r>
              <a:rPr lang="en-US" dirty="0" smtClean="0"/>
              <a:t>Empathy Poem</a:t>
            </a:r>
            <a:endParaRPr lang="en-US" dirty="0"/>
          </a:p>
        </p:txBody>
      </p:sp>
      <p:sp>
        <p:nvSpPr>
          <p:cNvPr id="3" name="Vertical Text Placeholder 2"/>
          <p:cNvSpPr>
            <a:spLocks noGrp="1"/>
          </p:cNvSpPr>
          <p:nvPr>
            <p:ph sz="quarter" idx="13"/>
          </p:nvPr>
        </p:nvSpPr>
        <p:spPr/>
        <p:txBody>
          <a:bodyPr/>
          <a:lstStyle/>
          <a:p>
            <a:pPr marL="0" indent="0">
              <a:buNone/>
            </a:pPr>
            <a:r>
              <a:rPr lang="en-US" dirty="0">
                <a:solidFill>
                  <a:srgbClr val="FF0000"/>
                </a:solidFill>
              </a:rPr>
              <a:t>DIRECTIONS:  Write a poem about a moment in the novel when one of the characters exemplifies sacrifice or empathy. </a:t>
            </a:r>
          </a:p>
          <a:p>
            <a:pPr marL="0" indent="0">
              <a:buNone/>
            </a:pPr>
            <a:endParaRPr lang="en-US" dirty="0">
              <a:solidFill>
                <a:srgbClr val="FFFF00"/>
              </a:solidFill>
            </a:endParaRPr>
          </a:p>
          <a:p>
            <a:r>
              <a:rPr lang="en-US" dirty="0">
                <a:solidFill>
                  <a:srgbClr val="FFFFFF"/>
                </a:solidFill>
                <a:latin typeface="Arial Narrow" charset="0"/>
              </a:rPr>
              <a:t>Title your poem. </a:t>
            </a:r>
            <a:r>
              <a:rPr lang="en-US" dirty="0">
                <a:solidFill>
                  <a:srgbClr val="FFFF00"/>
                </a:solidFill>
                <a:latin typeface="Arial Narrow" charset="0"/>
              </a:rPr>
              <a:t>(1 point)</a:t>
            </a:r>
          </a:p>
          <a:p>
            <a:pPr>
              <a:buFont typeface="Wingdings" charset="2"/>
              <a:buChar char="q"/>
            </a:pPr>
            <a:r>
              <a:rPr lang="en-US" dirty="0"/>
              <a:t>Look up the definition of the word you chose (sacrifice or empathy) and write it at the top of your page along with the word.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Include 2 examples of textual evidence of when the character exemplified the trait you chose (sacrifice or empathy). </a:t>
            </a:r>
            <a:r>
              <a:rPr lang="en-US" dirty="0">
                <a:solidFill>
                  <a:srgbClr val="FFFF00"/>
                </a:solidFill>
              </a:rPr>
              <a:t>(4</a:t>
            </a:r>
            <a:r>
              <a:rPr lang="en-US" sz="1600" dirty="0">
                <a:solidFill>
                  <a:srgbClr val="FFFF00"/>
                </a:solidFill>
              </a:rPr>
              <a:t> points</a:t>
            </a:r>
            <a:r>
              <a:rPr lang="en-US" dirty="0">
                <a:solidFill>
                  <a:srgbClr val="FFFF00"/>
                </a:solidFill>
              </a:rPr>
              <a:t>)</a:t>
            </a:r>
          </a:p>
          <a:p>
            <a:pPr>
              <a:buFont typeface="Wingdings" charset="2"/>
              <a:buChar char="q"/>
            </a:pPr>
            <a:r>
              <a:rPr lang="en-US" dirty="0"/>
              <a:t>Include imagery (alliteration, hyperbole, metaphor, simile, personification) in your poem to describe the character when he or she had sacrifice or empathy. </a:t>
            </a:r>
            <a:r>
              <a:rPr lang="en-US" dirty="0">
                <a:solidFill>
                  <a:srgbClr val="FFFF00"/>
                </a:solidFill>
              </a:rPr>
              <a:t>(2</a:t>
            </a:r>
            <a:r>
              <a:rPr lang="en-US" sz="1600" dirty="0">
                <a:solidFill>
                  <a:srgbClr val="FFFF00"/>
                </a:solidFill>
              </a:rPr>
              <a:t> points</a:t>
            </a:r>
            <a:r>
              <a:rPr lang="en-US" dirty="0">
                <a:solidFill>
                  <a:srgbClr val="FFFF00"/>
                </a:solidFill>
              </a:rPr>
              <a:t>)</a:t>
            </a:r>
          </a:p>
          <a:p>
            <a:pPr>
              <a:buFont typeface="Wingdings" charset="2"/>
              <a:buChar char="q"/>
            </a:pPr>
            <a:r>
              <a:rPr lang="en-US" dirty="0"/>
              <a:t>Cite the page number of the textual evidence you included. </a:t>
            </a:r>
            <a:r>
              <a:rPr lang="en-US" dirty="0">
                <a:solidFill>
                  <a:srgbClr val="FFFF00"/>
                </a:solidFill>
              </a:rPr>
              <a:t>(1</a:t>
            </a:r>
            <a:r>
              <a:rPr lang="en-US" sz="1600" dirty="0">
                <a:solidFill>
                  <a:srgbClr val="FFFF00"/>
                </a:solidFill>
              </a:rPr>
              <a:t> point</a:t>
            </a:r>
            <a:r>
              <a:rPr lang="en-US" dirty="0">
                <a:solidFill>
                  <a:srgbClr val="FFFF00"/>
                </a:solidFill>
              </a:rPr>
              <a:t>)</a:t>
            </a:r>
          </a:p>
          <a:p>
            <a:pPr>
              <a:buFont typeface="Wingdings" charset="2"/>
              <a:buChar char="q"/>
            </a:pPr>
            <a:endParaRPr lang="en-US" dirty="0">
              <a:solidFill>
                <a:srgbClr val="FFFF00"/>
              </a:solidFill>
            </a:endParaRPr>
          </a:p>
        </p:txBody>
      </p:sp>
      <p:sp>
        <p:nvSpPr>
          <p:cNvPr id="4" name="TextBox 3"/>
          <p:cNvSpPr txBox="1"/>
          <p:nvPr/>
        </p:nvSpPr>
        <p:spPr>
          <a:xfrm>
            <a:off x="7812498" y="6228381"/>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716850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Reflective: </a:t>
            </a:r>
            <a:r>
              <a:rPr lang="en-US" dirty="0" smtClean="0"/>
              <a:t>Chapter 11-</a:t>
            </a:r>
            <a:r>
              <a:rPr lang="en-US" dirty="0"/>
              <a:t>12 Sacrifice and Empathy Impactful Event Journal Entry </a:t>
            </a: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
        <p:nvSpPr>
          <p:cNvPr id="5" name="Content Placeholder 4"/>
          <p:cNvSpPr>
            <a:spLocks noGrp="1"/>
          </p:cNvSpPr>
          <p:nvPr>
            <p:ph sz="quarter" idx="13"/>
          </p:nvPr>
        </p:nvSpPr>
        <p:spPr/>
        <p:txBody>
          <a:bodyPr>
            <a:normAutofit/>
          </a:bodyPr>
          <a:lstStyle/>
          <a:p>
            <a:pPr marL="0" indent="0">
              <a:buNone/>
            </a:pPr>
            <a:r>
              <a:rPr lang="en-US" dirty="0">
                <a:solidFill>
                  <a:srgbClr val="FF0000"/>
                </a:solidFill>
              </a:rPr>
              <a:t>DIRECTIONS: Write a one-page journal entry about an impactful event in your life and compare it to the events that happened in Ponyboy’s </a:t>
            </a:r>
            <a:r>
              <a:rPr lang="en-US" dirty="0" smtClean="0">
                <a:solidFill>
                  <a:srgbClr val="FF0000"/>
                </a:solidFill>
              </a:rPr>
              <a:t>life. Possible topics include: loss of a family member, sacrifices others have made for you, divides in your community or family or friends. </a:t>
            </a:r>
          </a:p>
          <a:p>
            <a:pPr>
              <a:buFont typeface="Wingdings" charset="2"/>
              <a:buChar char="q"/>
            </a:pPr>
            <a:r>
              <a:rPr lang="en-US" dirty="0" smtClean="0"/>
              <a:t>Summarize the impactful event in Ponyboy’s life. </a:t>
            </a:r>
            <a:r>
              <a:rPr lang="en-US" dirty="0" smtClean="0">
                <a:solidFill>
                  <a:srgbClr val="FFFF00"/>
                </a:solidFill>
              </a:rPr>
              <a:t>(2 points)</a:t>
            </a:r>
          </a:p>
          <a:p>
            <a:pPr>
              <a:buFont typeface="Wingdings" charset="2"/>
              <a:buChar char="q"/>
            </a:pPr>
            <a:r>
              <a:rPr lang="en-US" dirty="0" smtClean="0"/>
              <a:t>Write a claim stating the the impactful event in your life that you compare with Ponyboy’s life. </a:t>
            </a:r>
            <a:r>
              <a:rPr lang="en-US" dirty="0" smtClean="0">
                <a:solidFill>
                  <a:srgbClr val="FFFF00"/>
                </a:solidFill>
              </a:rPr>
              <a:t>(1 point)</a:t>
            </a:r>
          </a:p>
          <a:p>
            <a:pPr>
              <a:buFont typeface="Wingdings" charset="2"/>
              <a:buChar char="q"/>
            </a:pPr>
            <a:r>
              <a:rPr lang="en-US" dirty="0" smtClean="0"/>
              <a:t>Offer evidence describing the event in your life showing how it is similar. </a:t>
            </a:r>
            <a:r>
              <a:rPr lang="en-US" dirty="0" smtClean="0">
                <a:solidFill>
                  <a:srgbClr val="FFFF00"/>
                </a:solidFill>
              </a:rPr>
              <a:t>(3 points)</a:t>
            </a:r>
          </a:p>
          <a:p>
            <a:pPr>
              <a:buFont typeface="Wingdings" charset="2"/>
              <a:buChar char="q"/>
            </a:pPr>
            <a:r>
              <a:rPr lang="en-US" dirty="0" smtClean="0"/>
              <a:t>Provide reasoning/explanation to show how the event is similar. </a:t>
            </a:r>
            <a:r>
              <a:rPr lang="en-US" dirty="0" smtClean="0">
                <a:solidFill>
                  <a:srgbClr val="FFFF00"/>
                </a:solidFill>
              </a:rPr>
              <a:t>(4 points)</a:t>
            </a:r>
          </a:p>
          <a:p>
            <a:pPr marL="914400" lvl="2" indent="0">
              <a:buNone/>
            </a:pPr>
            <a:endParaRPr lang="en-US" i="1" dirty="0" smtClean="0"/>
          </a:p>
          <a:p>
            <a:pPr marL="914400" lvl="2" indent="0">
              <a:buNone/>
            </a:pPr>
            <a:r>
              <a:rPr lang="en-US" dirty="0" smtClean="0"/>
              <a:t>			</a:t>
            </a:r>
            <a:endParaRPr lang="en-US" dirty="0"/>
          </a:p>
        </p:txBody>
      </p:sp>
    </p:spTree>
    <p:extLst>
      <p:ext uri="{BB962C8B-B14F-4D97-AF65-F5344CB8AC3E}">
        <p14:creationId xmlns:p14="http://schemas.microsoft.com/office/powerpoint/2010/main" val="15122289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47" y="457200"/>
            <a:ext cx="8949858" cy="1143000"/>
          </a:xfrm>
        </p:spPr>
        <p:txBody>
          <a:bodyPr/>
          <a:lstStyle/>
          <a:p>
            <a:pPr algn="ctr"/>
            <a:r>
              <a:rPr lang="en-US" dirty="0" smtClean="0">
                <a:solidFill>
                  <a:srgbClr val="FFFF00"/>
                </a:solidFill>
              </a:rPr>
              <a:t>Logical: </a:t>
            </a:r>
            <a:r>
              <a:rPr lang="en-US" dirty="0" smtClean="0"/>
              <a:t>Chapter 11-</a:t>
            </a:r>
            <a:r>
              <a:rPr lang="en-US" dirty="0"/>
              <a:t>12 </a:t>
            </a:r>
            <a:r>
              <a:rPr lang="en-US" dirty="0" smtClean="0"/>
              <a:t>Sacrifice </a:t>
            </a:r>
            <a:r>
              <a:rPr lang="en-US" dirty="0"/>
              <a:t>and </a:t>
            </a:r>
            <a:r>
              <a:rPr lang="en-US" dirty="0" smtClean="0"/>
              <a:t>Empathy</a:t>
            </a:r>
            <a:br>
              <a:rPr lang="en-US" dirty="0" smtClean="0"/>
            </a:br>
            <a:r>
              <a:rPr lang="en-US" dirty="0" smtClean="0"/>
              <a:t>Character Interview</a:t>
            </a:r>
            <a:endParaRPr lang="en-US" dirty="0"/>
          </a:p>
        </p:txBody>
      </p:sp>
      <p:sp>
        <p:nvSpPr>
          <p:cNvPr id="3" name="Vertical Text Placeholder 2"/>
          <p:cNvSpPr>
            <a:spLocks noGrp="1"/>
          </p:cNvSpPr>
          <p:nvPr>
            <p:ph sz="quarter" idx="13"/>
          </p:nvPr>
        </p:nvSpPr>
        <p:spPr/>
        <p:txBody>
          <a:bodyPr>
            <a:normAutofit/>
          </a:bodyPr>
          <a:lstStyle/>
          <a:p>
            <a:pPr marL="0" indent="0">
              <a:buNone/>
            </a:pPr>
            <a:r>
              <a:rPr lang="en-US" dirty="0" smtClean="0">
                <a:solidFill>
                  <a:srgbClr val="FF0000"/>
                </a:solidFill>
              </a:rPr>
              <a:t>DIRECTIONS:  Pretend you are a reporter conducting an interview with one of the Greasers, and write a one page “Interview” including your questions and the Greaser’s answers.</a:t>
            </a:r>
          </a:p>
          <a:p>
            <a:pPr marL="0" indent="0">
              <a:buNone/>
            </a:pPr>
            <a:r>
              <a:rPr lang="en-US" dirty="0" smtClean="0">
                <a:solidFill>
                  <a:srgbClr val="FF0000"/>
                </a:solidFill>
              </a:rPr>
              <a:t>Consider “asking questions” about</a:t>
            </a:r>
          </a:p>
          <a:p>
            <a:pPr marL="0" indent="0">
              <a:buNone/>
            </a:pPr>
            <a:r>
              <a:rPr lang="en-US" dirty="0" smtClean="0">
                <a:solidFill>
                  <a:srgbClr val="FF0000"/>
                </a:solidFill>
              </a:rPr>
              <a:t>	-Dally</a:t>
            </a:r>
            <a:r>
              <a:rPr lang="en-US" dirty="0">
                <a:solidFill>
                  <a:srgbClr val="FF0000"/>
                </a:solidFill>
              </a:rPr>
              <a:t> </a:t>
            </a:r>
            <a:r>
              <a:rPr lang="en-US" dirty="0" smtClean="0">
                <a:solidFill>
                  <a:srgbClr val="FF0000"/>
                </a:solidFill>
              </a:rPr>
              <a:t>or Johnny’s sacrifice or empathy (understanding)</a:t>
            </a:r>
          </a:p>
          <a:p>
            <a:pPr marL="0" indent="0">
              <a:buNone/>
            </a:pPr>
            <a:r>
              <a:rPr lang="en-US" dirty="0">
                <a:solidFill>
                  <a:srgbClr val="FF0000"/>
                </a:solidFill>
              </a:rPr>
              <a:t>	</a:t>
            </a:r>
            <a:r>
              <a:rPr lang="en-US" dirty="0" smtClean="0">
                <a:solidFill>
                  <a:srgbClr val="FF0000"/>
                </a:solidFill>
              </a:rPr>
              <a:t>-The feelings of the Greaser being interviewed</a:t>
            </a:r>
          </a:p>
          <a:p>
            <a:pPr marL="0" indent="0">
              <a:buNone/>
            </a:pPr>
            <a:r>
              <a:rPr lang="en-US" dirty="0" smtClean="0"/>
              <a:t>There is a title on the sheet.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marL="0" indent="0">
              <a:buNone/>
            </a:pPr>
            <a:r>
              <a:rPr lang="en-US" dirty="0" smtClean="0"/>
              <a:t>Write at least 3 questions posed to the character.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smtClean="0">
                <a:solidFill>
                  <a:srgbClr val="FFFF00"/>
                </a:solidFill>
              </a:rPr>
              <a:t>)</a:t>
            </a:r>
          </a:p>
          <a:p>
            <a:pPr marL="0" indent="0">
              <a:buNone/>
            </a:pPr>
            <a:r>
              <a:rPr lang="en-US" dirty="0" smtClean="0"/>
              <a:t>The character answers all questions asked of him and is true to his personality.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marL="0" indent="0">
              <a:buNone/>
            </a:pPr>
            <a:r>
              <a:rPr lang="en-US" dirty="0" smtClean="0"/>
              <a:t>Include at least 3 text citations that show your questions are based on events related to your character.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marL="0" indent="0">
              <a:buNone/>
            </a:pPr>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7812498" y="6206022"/>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952396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Musical: </a:t>
            </a:r>
            <a:r>
              <a:rPr lang="en-US" dirty="0" smtClean="0"/>
              <a:t>Chapter 11-</a:t>
            </a:r>
            <a:r>
              <a:rPr lang="en-US" dirty="0"/>
              <a:t>12 Sacrifice and Empathy </a:t>
            </a:r>
            <a:r>
              <a:rPr lang="en-US" dirty="0" smtClean="0"/>
              <a:t>Song</a:t>
            </a:r>
            <a:endParaRPr lang="en-US" dirty="0"/>
          </a:p>
        </p:txBody>
      </p:sp>
      <p:sp>
        <p:nvSpPr>
          <p:cNvPr id="3" name="Vertical Text Placeholder 2"/>
          <p:cNvSpPr>
            <a:spLocks noGrp="1"/>
          </p:cNvSpPr>
          <p:nvPr>
            <p:ph sz="quarter" idx="13"/>
          </p:nvPr>
        </p:nvSpPr>
        <p:spPr>
          <a:xfrm>
            <a:off x="609600" y="1545465"/>
            <a:ext cx="7924800" cy="5125791"/>
          </a:xfrm>
        </p:spPr>
        <p:txBody>
          <a:bodyPr>
            <a:normAutofit fontScale="92500" lnSpcReduction="20000"/>
          </a:bodyPr>
          <a:lstStyle/>
          <a:p>
            <a:pPr marL="0" indent="0">
              <a:buNone/>
            </a:pPr>
            <a:r>
              <a:rPr lang="en-US" dirty="0">
                <a:solidFill>
                  <a:srgbClr val="FF0000"/>
                </a:solidFill>
              </a:rPr>
              <a:t>DIRECTIONS</a:t>
            </a:r>
            <a:r>
              <a:rPr lang="en-US" dirty="0" smtClean="0">
                <a:solidFill>
                  <a:srgbClr val="FF0000"/>
                </a:solidFill>
              </a:rPr>
              <a:t>: Despite the violence in the novel we have seen moments when various characters have sacrificed for or shown empathy toward another character.  </a:t>
            </a:r>
            <a:r>
              <a:rPr lang="en-US" dirty="0">
                <a:solidFill>
                  <a:srgbClr val="FF0000"/>
                </a:solidFill>
              </a:rPr>
              <a:t>Select a song that </a:t>
            </a:r>
            <a:r>
              <a:rPr lang="en-US" b="1" u="sng" dirty="0">
                <a:solidFill>
                  <a:srgbClr val="FFFF00"/>
                </a:solidFill>
              </a:rPr>
              <a:t>STRONGLY</a:t>
            </a:r>
            <a:r>
              <a:rPr lang="en-US" dirty="0">
                <a:solidFill>
                  <a:srgbClr val="FF0000"/>
                </a:solidFill>
              </a:rPr>
              <a:t> demonstrates the theme </a:t>
            </a:r>
            <a:r>
              <a:rPr lang="en-US" dirty="0" smtClean="0">
                <a:solidFill>
                  <a:srgbClr val="FF0000"/>
                </a:solidFill>
              </a:rPr>
              <a:t>of sacrifice or empathy. </a:t>
            </a:r>
            <a:r>
              <a:rPr lang="en-US" i="1" dirty="0" smtClean="0">
                <a:solidFill>
                  <a:srgbClr val="FF0000"/>
                </a:solidFill>
              </a:rPr>
              <a:t> </a:t>
            </a:r>
            <a:r>
              <a:rPr lang="en-US" dirty="0">
                <a:solidFill>
                  <a:srgbClr val="FF0000"/>
                </a:solidFill>
              </a:rPr>
              <a:t>Present a clear argument with supporting evidences that demonstrates how your song selections depicts your chosen </a:t>
            </a:r>
            <a:r>
              <a:rPr lang="en-US" dirty="0" smtClean="0">
                <a:solidFill>
                  <a:srgbClr val="FF0000"/>
                </a:solidFill>
              </a:rPr>
              <a:t>theme.</a:t>
            </a:r>
            <a:endParaRPr lang="en-US" dirty="0">
              <a:solidFill>
                <a:srgbClr val="FF0000"/>
              </a:solidFill>
            </a:endParaRPr>
          </a:p>
          <a:p>
            <a:pPr marL="0" indent="0">
              <a:buNone/>
            </a:pPr>
            <a:r>
              <a:rPr lang="en-US" dirty="0">
                <a:solidFill>
                  <a:srgbClr val="FFFF00"/>
                </a:solidFill>
              </a:rPr>
              <a:t>Be Sure To Include </a:t>
            </a:r>
            <a:r>
              <a:rPr lang="en-US" b="1" u="sng" dirty="0">
                <a:solidFill>
                  <a:srgbClr val="FFFF00"/>
                </a:solidFill>
              </a:rPr>
              <a:t>ALL</a:t>
            </a:r>
            <a:r>
              <a:rPr lang="en-US" dirty="0">
                <a:solidFill>
                  <a:srgbClr val="FFFF00"/>
                </a:solidFill>
              </a:rPr>
              <a:t> of the Following:</a:t>
            </a:r>
          </a:p>
          <a:p>
            <a:pPr lvl="1">
              <a:buFont typeface="Wingdings" charset="2"/>
              <a:buChar char="q"/>
            </a:pPr>
            <a:r>
              <a:rPr lang="en-US" dirty="0"/>
              <a:t>Title of the song and name of the artist </a:t>
            </a:r>
            <a:r>
              <a:rPr lang="en-US" dirty="0" smtClean="0">
                <a:solidFill>
                  <a:srgbClr val="FFFF00"/>
                </a:solidFill>
              </a:rPr>
              <a:t>(1</a:t>
            </a:r>
            <a:r>
              <a:rPr lang="en-US" sz="1600" dirty="0" smtClean="0">
                <a:solidFill>
                  <a:srgbClr val="FFFF00"/>
                </a:solidFill>
              </a:rPr>
              <a:t> point</a:t>
            </a:r>
            <a:r>
              <a:rPr lang="en-US" dirty="0" smtClean="0">
                <a:solidFill>
                  <a:srgbClr val="FFFF00"/>
                </a:solidFill>
              </a:rPr>
              <a:t>)</a:t>
            </a:r>
            <a:endParaRPr lang="en-US" dirty="0">
              <a:solidFill>
                <a:srgbClr val="FFFF00"/>
              </a:solidFill>
            </a:endParaRPr>
          </a:p>
          <a:p>
            <a:pPr lvl="1">
              <a:buFont typeface="Wingdings" charset="2"/>
              <a:buChar char="q"/>
            </a:pPr>
            <a:r>
              <a:rPr lang="en-US" dirty="0" smtClean="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600" dirty="0">
                <a:solidFill>
                  <a:srgbClr val="FFFF00"/>
                </a:solidFill>
              </a:rPr>
              <a:t> points</a:t>
            </a:r>
            <a:r>
              <a:rPr lang="en-US" dirty="0" smtClean="0">
                <a:solidFill>
                  <a:srgbClr val="FFFF00"/>
                </a:solidFill>
              </a:rPr>
              <a:t>)</a:t>
            </a:r>
          </a:p>
          <a:p>
            <a:pPr lvl="1">
              <a:buFont typeface="Wingdings" charset="2"/>
              <a:buChar char="q"/>
            </a:pPr>
            <a:r>
              <a:rPr lang="en-US" dirty="0" smtClean="0"/>
              <a:t>Cite </a:t>
            </a:r>
            <a:r>
              <a:rPr lang="en-US" dirty="0"/>
              <a:t>at least </a:t>
            </a:r>
            <a:r>
              <a:rPr lang="en-US" b="1" u="sng" dirty="0">
                <a:solidFill>
                  <a:srgbClr val="FFFF00"/>
                </a:solidFill>
              </a:rPr>
              <a:t>one quote </a:t>
            </a:r>
            <a:r>
              <a:rPr lang="en-US" dirty="0"/>
              <a:t>from the book that supports your connection to the </a:t>
            </a:r>
            <a:r>
              <a:rPr lang="en-US" dirty="0" smtClean="0"/>
              <a:t>song and the theme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a:p>
          <a:p>
            <a:pPr marL="0" indent="0">
              <a:buNone/>
            </a:pPr>
            <a:r>
              <a:rPr lang="en-US" dirty="0" smtClean="0">
                <a:solidFill>
                  <a:srgbClr val="FFFF00"/>
                </a:solidFill>
              </a:rPr>
              <a:t>Write a minimum </a:t>
            </a:r>
            <a:r>
              <a:rPr lang="en-US" dirty="0">
                <a:solidFill>
                  <a:srgbClr val="FFFF00"/>
                </a:solidFill>
              </a:rPr>
              <a:t>of one well constructed paragraph </a:t>
            </a:r>
            <a:r>
              <a:rPr lang="en-US" dirty="0" smtClean="0">
                <a:solidFill>
                  <a:srgbClr val="FFFF00"/>
                </a:solidFill>
              </a:rPr>
              <a:t>that includes: (5</a:t>
            </a:r>
            <a:r>
              <a:rPr lang="en-US" sz="1600" dirty="0" smtClean="0">
                <a:solidFill>
                  <a:srgbClr val="FFFF00"/>
                </a:solidFill>
              </a:rPr>
              <a:t> </a:t>
            </a:r>
            <a:r>
              <a:rPr lang="en-US" sz="1600" dirty="0">
                <a:solidFill>
                  <a:srgbClr val="FFFF00"/>
                </a:solidFill>
              </a:rPr>
              <a:t>points</a:t>
            </a:r>
            <a:r>
              <a:rPr lang="en-US" dirty="0">
                <a:solidFill>
                  <a:srgbClr val="FFFF00"/>
                </a:solidFill>
              </a:rPr>
              <a:t>)</a:t>
            </a:r>
          </a:p>
          <a:p>
            <a:pPr lvl="2">
              <a:buFont typeface="Wingdings" charset="2"/>
              <a:buChar char="q"/>
            </a:pPr>
            <a:r>
              <a:rPr lang="en-US" dirty="0" smtClean="0"/>
              <a:t>A </a:t>
            </a:r>
            <a:r>
              <a:rPr lang="en-US" dirty="0"/>
              <a:t>clear claim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a:p>
          <a:p>
            <a:pPr lvl="2">
              <a:buFont typeface="Wingdings" charset="2"/>
              <a:buChar char="q"/>
            </a:pPr>
            <a:r>
              <a:rPr lang="en-US" dirty="0" smtClean="0"/>
              <a:t>Textual evidence and reasoning/explanation </a:t>
            </a:r>
            <a:r>
              <a:rPr lang="en-US" dirty="0"/>
              <a:t>of how the song connects to the </a:t>
            </a:r>
            <a:r>
              <a:rPr lang="en-US" dirty="0" smtClean="0"/>
              <a:t>theme </a:t>
            </a:r>
            <a:r>
              <a:rPr lang="en-US" dirty="0"/>
              <a:t>and the </a:t>
            </a:r>
            <a:r>
              <a:rPr lang="en-US" dirty="0" smtClean="0"/>
              <a:t>quote</a:t>
            </a:r>
            <a:r>
              <a:rPr lang="en-US" dirty="0"/>
              <a:t>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lvl="2"/>
            <a:endParaRPr lang="en-US" dirty="0"/>
          </a:p>
          <a:p>
            <a:pPr marL="914400" lvl="2" indent="0">
              <a:buNone/>
            </a:pPr>
            <a:endParaRPr lang="en-US" dirty="0"/>
          </a:p>
          <a:p>
            <a:pPr marL="0" indent="0" algn="ctr">
              <a:buNone/>
            </a:pPr>
            <a:r>
              <a:rPr lang="en-US" b="1" dirty="0">
                <a:solidFill>
                  <a:srgbClr val="00B0F0"/>
                </a:solidFill>
              </a:rPr>
              <a:t>Song choice is school appropriate with clean lyrics and no innuendos. Please get your song approved before proceeding.</a:t>
            </a:r>
            <a:endParaRPr lang="en-US" dirty="0">
              <a:solidFill>
                <a:srgbClr val="00B0F0"/>
              </a:solidFill>
            </a:endParaRPr>
          </a:p>
          <a:p>
            <a:pPr marL="0" indent="0">
              <a:buNone/>
            </a:pPr>
            <a:endParaRPr lang="en-US" dirty="0" smtClean="0"/>
          </a:p>
        </p:txBody>
      </p:sp>
      <p:sp>
        <p:nvSpPr>
          <p:cNvPr id="4" name="TextBox 3"/>
          <p:cNvSpPr txBox="1"/>
          <p:nvPr/>
        </p:nvSpPr>
        <p:spPr>
          <a:xfrm>
            <a:off x="7868649" y="616655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49526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75368"/>
          </a:xfrm>
        </p:spPr>
        <p:txBody>
          <a:bodyPr/>
          <a:lstStyle/>
          <a:p>
            <a:pPr algn="ctr"/>
            <a:r>
              <a:rPr lang="en-US" dirty="0" smtClean="0">
                <a:solidFill>
                  <a:srgbClr val="FFFF00"/>
                </a:solidFill>
              </a:rPr>
              <a:t>Final Graphic </a:t>
            </a:r>
            <a:endParaRPr lang="en-US" dirty="0">
              <a:solidFill>
                <a:srgbClr val="FFFF00"/>
              </a:solidFill>
            </a:endParaRPr>
          </a:p>
        </p:txBody>
      </p:sp>
      <p:sp>
        <p:nvSpPr>
          <p:cNvPr id="3" name="Vertical Text Placeholder 2"/>
          <p:cNvSpPr>
            <a:spLocks noGrp="1"/>
          </p:cNvSpPr>
          <p:nvPr>
            <p:ph sz="quarter" idx="13"/>
          </p:nvPr>
        </p:nvSpPr>
        <p:spPr>
          <a:xfrm>
            <a:off x="609600" y="1017431"/>
            <a:ext cx="7924800" cy="5473521"/>
          </a:xfrm>
        </p:spPr>
        <p:txBody>
          <a:bodyPr>
            <a:normAutofit/>
          </a:bodyPr>
          <a:lstStyle/>
          <a:p>
            <a:pPr marL="0" indent="0">
              <a:buNone/>
            </a:pPr>
            <a:r>
              <a:rPr lang="en-US" dirty="0">
                <a:solidFill>
                  <a:srgbClr val="FF0000"/>
                </a:solidFill>
              </a:rPr>
              <a:t>DIRECTIONS: If you select this option as your final task be sure that you can create colorful and quality illustrations (not stick figures).  Select one theme from the novel and create a cartoon strip, Children’s Book, or other digital presentation that clearly illustrates the theme.</a:t>
            </a:r>
          </a:p>
          <a:p>
            <a:r>
              <a:rPr lang="en-US" dirty="0"/>
              <a:t>Create a meaningful title </a:t>
            </a:r>
            <a:r>
              <a:rPr lang="en-US" dirty="0">
                <a:solidFill>
                  <a:srgbClr val="FFFF00"/>
                </a:solidFill>
              </a:rPr>
              <a:t>(1 point)</a:t>
            </a:r>
          </a:p>
          <a:p>
            <a:r>
              <a:rPr lang="en-US" dirty="0"/>
              <a:t>Demonstrates an understanding of the chosen theme through selected events/scenes from the novel</a:t>
            </a:r>
            <a:r>
              <a:rPr lang="en-US" dirty="0">
                <a:solidFill>
                  <a:srgbClr val="FFFF00"/>
                </a:solidFill>
              </a:rPr>
              <a:t> (2 points)</a:t>
            </a:r>
          </a:p>
          <a:p>
            <a:r>
              <a:rPr lang="en-US" dirty="0"/>
              <a:t>Includes no less than 10 slides, pages, or boxes. </a:t>
            </a:r>
            <a:r>
              <a:rPr lang="en-US" dirty="0">
                <a:solidFill>
                  <a:srgbClr val="FFFF00"/>
                </a:solidFill>
              </a:rPr>
              <a:t>(2 points)</a:t>
            </a:r>
            <a:endParaRPr lang="en-US" dirty="0"/>
          </a:p>
          <a:p>
            <a:r>
              <a:rPr lang="en-US" dirty="0"/>
              <a:t>Each illustration is captioned with quotes, paraphrased, or summarized text. </a:t>
            </a:r>
            <a:r>
              <a:rPr lang="en-US" dirty="0">
                <a:solidFill>
                  <a:srgbClr val="FFFF00"/>
                </a:solidFill>
              </a:rPr>
              <a:t>(2 points)</a:t>
            </a:r>
          </a:p>
          <a:p>
            <a:r>
              <a:rPr lang="en-US" dirty="0"/>
              <a:t>Cites textual evidence by including page numbers.</a:t>
            </a:r>
            <a:r>
              <a:rPr lang="en-US" dirty="0">
                <a:solidFill>
                  <a:srgbClr val="FFFF00"/>
                </a:solidFill>
              </a:rPr>
              <a:t> (1 point)</a:t>
            </a:r>
          </a:p>
          <a:p>
            <a:r>
              <a:rPr lang="en-US" dirty="0"/>
              <a:t>Evidence of organizational structure, transitions, and techniques that allow the piece to flow. </a:t>
            </a:r>
            <a:r>
              <a:rPr lang="en-US" dirty="0">
                <a:solidFill>
                  <a:srgbClr val="FFFF00"/>
                </a:solidFill>
              </a:rPr>
              <a:t>(2 points)</a:t>
            </a:r>
          </a:p>
          <a:p>
            <a:endParaRPr lang="en-US" dirty="0"/>
          </a:p>
          <a:p>
            <a:pPr marL="0" indent="0" algn="ctr">
              <a:buNone/>
            </a:pPr>
            <a:r>
              <a:rPr lang="en-US" sz="2800" dirty="0">
                <a:solidFill>
                  <a:srgbClr val="00B0F0"/>
                </a:solidFill>
              </a:rPr>
              <a:t>See Rubric for detailed check list and point break downs</a:t>
            </a:r>
          </a:p>
        </p:txBody>
      </p:sp>
      <p:sp>
        <p:nvSpPr>
          <p:cNvPr id="4" name="TextBox 3"/>
          <p:cNvSpPr txBox="1"/>
          <p:nvPr/>
        </p:nvSpPr>
        <p:spPr>
          <a:xfrm>
            <a:off x="7812498" y="6189311"/>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235155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Final Expressive</a:t>
            </a:r>
            <a:endParaRPr lang="en-US" dirty="0">
              <a:solidFill>
                <a:srgbClr val="FFFF00"/>
              </a:solidFill>
            </a:endParaRPr>
          </a:p>
        </p:txBody>
      </p:sp>
      <p:sp>
        <p:nvSpPr>
          <p:cNvPr id="3" name="Vertical Text Placeholder 2"/>
          <p:cNvSpPr>
            <a:spLocks noGrp="1"/>
          </p:cNvSpPr>
          <p:nvPr>
            <p:ph sz="quarter" idx="13"/>
          </p:nvPr>
        </p:nvSpPr>
        <p:spPr/>
        <p:txBody>
          <a:bodyPr>
            <a:normAutofit/>
          </a:bodyPr>
          <a:lstStyle/>
          <a:p>
            <a:pPr marL="0" indent="0">
              <a:buNone/>
            </a:pPr>
            <a:r>
              <a:rPr lang="en-US" b="1" dirty="0" smtClean="0">
                <a:solidFill>
                  <a:srgbClr val="FF0000"/>
                </a:solidFill>
              </a:rPr>
              <a:t>Directions: Create a diary from the perspective of a character of your choice. The diary entries should be in chronological order and should show the beginning, middle, and end of the novel. You may hand write it on notebook paper, or type it on the computer.</a:t>
            </a:r>
          </a:p>
          <a:p>
            <a:pPr>
              <a:buFont typeface="Wingdings" charset="2"/>
              <a:buChar char="q"/>
            </a:pPr>
            <a:r>
              <a:rPr lang="en-US" dirty="0" smtClean="0"/>
              <a:t>Includes 10 diary entries that show the perspective of one character. </a:t>
            </a:r>
            <a:r>
              <a:rPr lang="en-US" dirty="0" smtClean="0">
                <a:solidFill>
                  <a:srgbClr val="FFFF00"/>
                </a:solidFill>
              </a:rPr>
              <a:t>(</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Detail </a:t>
            </a:r>
            <a:r>
              <a:rPr lang="en-US" dirty="0"/>
              <a:t>the events of the novels and any reflections that character might have using textual </a:t>
            </a:r>
            <a:r>
              <a:rPr lang="en-US" dirty="0" smtClean="0"/>
              <a:t>evidence. </a:t>
            </a:r>
            <a:r>
              <a:rPr lang="en-US" dirty="0" smtClean="0">
                <a:solidFill>
                  <a:srgbClr val="FFFF00"/>
                </a:solidFill>
              </a:rPr>
              <a:t>(3</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a:buFont typeface="Wingdings" charset="2"/>
              <a:buChar char="q"/>
            </a:pPr>
            <a:r>
              <a:rPr lang="en-US" dirty="0" smtClean="0"/>
              <a:t>Cite </a:t>
            </a:r>
            <a:r>
              <a:rPr lang="en-US" dirty="0"/>
              <a:t>page number of textual evidence at the end of the document.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Each </a:t>
            </a:r>
            <a:r>
              <a:rPr lang="en-US" dirty="0"/>
              <a:t>entry should be clearly </a:t>
            </a:r>
            <a:r>
              <a:rPr lang="en-US" dirty="0" smtClean="0"/>
              <a:t>marked and dated.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Capitalize </a:t>
            </a:r>
            <a:r>
              <a:rPr lang="en-US" dirty="0"/>
              <a:t>words that need to be </a:t>
            </a:r>
            <a:r>
              <a:rPr lang="en-US" dirty="0" smtClean="0"/>
              <a:t>capitalized.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Use </a:t>
            </a:r>
            <a:r>
              <a:rPr lang="en-US" dirty="0"/>
              <a:t>correct punctuation. </a:t>
            </a:r>
            <a:r>
              <a:rPr lang="en-US" dirty="0" smtClean="0">
                <a:solidFill>
                  <a:srgbClr val="FFFF00"/>
                </a:solidFill>
              </a:rPr>
              <a:t>(1</a:t>
            </a:r>
            <a:r>
              <a:rPr lang="en-US" sz="1800" dirty="0">
                <a:solidFill>
                  <a:srgbClr val="FFFF00"/>
                </a:solidFill>
              </a:rPr>
              <a:t> </a:t>
            </a:r>
            <a:r>
              <a:rPr lang="en-US" sz="1800" dirty="0" smtClean="0">
                <a:solidFill>
                  <a:srgbClr val="FFFF00"/>
                </a:solidFill>
              </a:rPr>
              <a:t>point</a:t>
            </a:r>
            <a:r>
              <a:rPr lang="en-US" dirty="0" smtClean="0">
                <a:solidFill>
                  <a:srgbClr val="FFFF00"/>
                </a:solidFill>
              </a:rPr>
              <a:t>)</a:t>
            </a:r>
            <a:endParaRPr lang="en-US" dirty="0">
              <a:solidFill>
                <a:srgbClr val="FFFF00"/>
              </a:solidFill>
            </a:endParaRP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261328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Final </a:t>
            </a:r>
            <a:r>
              <a:rPr lang="en-US" dirty="0" err="1" smtClean="0">
                <a:solidFill>
                  <a:srgbClr val="FFFF00"/>
                </a:solidFill>
              </a:rPr>
              <a:t>ReflectIVE</a:t>
            </a:r>
            <a:endParaRPr lang="en-US"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Vertical Text Placeholder 2"/>
          <p:cNvSpPr>
            <a:spLocks noGrp="1"/>
          </p:cNvSpPr>
          <p:nvPr>
            <p:ph sz="quarter" idx="13"/>
          </p:nvPr>
        </p:nvSpPr>
        <p:spPr/>
        <p:txBody>
          <a:bodyPr>
            <a:normAutofit fontScale="77500" lnSpcReduction="20000"/>
          </a:bodyPr>
          <a:lstStyle/>
          <a:p>
            <a:pPr marL="0" indent="0">
              <a:buNone/>
            </a:pPr>
            <a:r>
              <a:rPr lang="en-US" dirty="0" smtClean="0">
                <a:solidFill>
                  <a:srgbClr val="FF0000"/>
                </a:solidFill>
              </a:rPr>
              <a:t>Directions</a:t>
            </a:r>
            <a:r>
              <a:rPr lang="en-US" dirty="0">
                <a:solidFill>
                  <a:srgbClr val="FF0000"/>
                </a:solidFill>
              </a:rPr>
              <a:t>: When Johnny is in the hospital, he writes a note to Pony telling him to “Stay Gold”. Johnny had figured out what the poem </a:t>
            </a:r>
            <a:r>
              <a:rPr lang="en-US" i="1" dirty="0">
                <a:solidFill>
                  <a:srgbClr val="FF0000"/>
                </a:solidFill>
              </a:rPr>
              <a:t>Nothing Gold Can Stay</a:t>
            </a:r>
            <a:r>
              <a:rPr lang="en-US" dirty="0">
                <a:solidFill>
                  <a:srgbClr val="FF0000"/>
                </a:solidFill>
              </a:rPr>
              <a:t> really meant. Write </a:t>
            </a:r>
            <a:r>
              <a:rPr lang="en-US" dirty="0" smtClean="0">
                <a:solidFill>
                  <a:srgbClr val="FF0000"/>
                </a:solidFill>
              </a:rPr>
              <a:t>an essay using the topic </a:t>
            </a:r>
            <a:r>
              <a:rPr lang="en-US" dirty="0" smtClean="0">
                <a:solidFill>
                  <a:srgbClr val="0070C0"/>
                </a:solidFill>
              </a:rPr>
              <a:t>What is “GOLD” to you?  </a:t>
            </a:r>
            <a:r>
              <a:rPr lang="en-US" dirty="0" smtClean="0">
                <a:solidFill>
                  <a:srgbClr val="FF0000"/>
                </a:solidFill>
              </a:rPr>
              <a:t>Read the poem </a:t>
            </a:r>
            <a:r>
              <a:rPr lang="en-US" i="1" dirty="0">
                <a:solidFill>
                  <a:srgbClr val="FF0000"/>
                </a:solidFill>
              </a:rPr>
              <a:t>Nothing Gold Can </a:t>
            </a:r>
            <a:r>
              <a:rPr lang="en-US" i="1" dirty="0" smtClean="0">
                <a:solidFill>
                  <a:srgbClr val="FF0000"/>
                </a:solidFill>
              </a:rPr>
              <a:t>Stay. </a:t>
            </a:r>
            <a:r>
              <a:rPr lang="en-US" dirty="0" smtClean="0">
                <a:solidFill>
                  <a:srgbClr val="FF0000"/>
                </a:solidFill>
              </a:rPr>
              <a:t>Use references from </a:t>
            </a:r>
            <a:r>
              <a:rPr lang="en-US" i="1" dirty="0" smtClean="0">
                <a:solidFill>
                  <a:srgbClr val="FF0000"/>
                </a:solidFill>
              </a:rPr>
              <a:t>The Outsiders </a:t>
            </a:r>
            <a:r>
              <a:rPr lang="en-US" dirty="0" smtClean="0">
                <a:solidFill>
                  <a:srgbClr val="FF0000"/>
                </a:solidFill>
              </a:rPr>
              <a:t>and from the poem in your answer.</a:t>
            </a:r>
            <a:endParaRPr lang="en-US" dirty="0" smtClean="0">
              <a:solidFill>
                <a:srgbClr val="0070C0"/>
              </a:solidFill>
            </a:endParaRPr>
          </a:p>
          <a:p>
            <a:r>
              <a:rPr lang="en-US" dirty="0" smtClean="0"/>
              <a:t>2 pages typed (doubled-spaced, times new roman, 12 pt.) or 4 pages hand-written. </a:t>
            </a:r>
            <a:r>
              <a:rPr lang="en-US" dirty="0" smtClean="0">
                <a:solidFill>
                  <a:srgbClr val="FFFF00"/>
                </a:solidFill>
              </a:rPr>
              <a:t>(2</a:t>
            </a:r>
            <a:r>
              <a:rPr lang="en-US" sz="1800" dirty="0" smtClean="0">
                <a:solidFill>
                  <a:srgbClr val="FFFF00"/>
                </a:solidFill>
              </a:rPr>
              <a:t> </a:t>
            </a:r>
            <a:r>
              <a:rPr lang="en-US" sz="1800" dirty="0">
                <a:solidFill>
                  <a:srgbClr val="FFFF00"/>
                </a:solidFill>
              </a:rPr>
              <a:t>points</a:t>
            </a:r>
            <a:r>
              <a:rPr lang="en-US" dirty="0">
                <a:solidFill>
                  <a:srgbClr val="FFFF00"/>
                </a:solidFill>
              </a:rPr>
              <a:t>)</a:t>
            </a:r>
          </a:p>
          <a:p>
            <a:r>
              <a:rPr lang="en-US" dirty="0" smtClean="0"/>
              <a:t>Citations from both the book and the poem.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r>
              <a:rPr lang="en-US" dirty="0" smtClean="0"/>
              <a:t>Discuss the theme of both the book and the poem and how it relates to you. </a:t>
            </a:r>
            <a:r>
              <a:rPr lang="en-US" dirty="0" smtClean="0">
                <a:solidFill>
                  <a:srgbClr val="FFFF00"/>
                </a:solidFill>
              </a:rPr>
              <a:t>(2</a:t>
            </a:r>
            <a:r>
              <a:rPr lang="en-US" sz="1800" dirty="0" smtClean="0">
                <a:solidFill>
                  <a:srgbClr val="FFFF00"/>
                </a:solidFill>
              </a:rPr>
              <a:t> points</a:t>
            </a:r>
            <a:r>
              <a:rPr lang="en-US" dirty="0" smtClean="0">
                <a:solidFill>
                  <a:srgbClr val="FFFF00"/>
                </a:solidFill>
              </a:rPr>
              <a:t>)</a:t>
            </a:r>
            <a:endParaRPr lang="en-US" dirty="0">
              <a:solidFill>
                <a:srgbClr val="FFFF00"/>
              </a:solidFill>
            </a:endParaRPr>
          </a:p>
          <a:p>
            <a:r>
              <a:rPr lang="en-US" dirty="0"/>
              <a:t>Capitalize words that need to be capitalized. </a:t>
            </a:r>
            <a:r>
              <a:rPr lang="en-US" dirty="0">
                <a:solidFill>
                  <a:srgbClr val="FFFF00"/>
                </a:solidFill>
              </a:rPr>
              <a:t>(1</a:t>
            </a:r>
            <a:r>
              <a:rPr lang="en-US" sz="1800" dirty="0">
                <a:solidFill>
                  <a:srgbClr val="FFFF00"/>
                </a:solidFill>
              </a:rPr>
              <a:t> point</a:t>
            </a:r>
            <a:r>
              <a:rPr lang="en-US" dirty="0">
                <a:solidFill>
                  <a:srgbClr val="FFFF00"/>
                </a:solidFill>
              </a:rPr>
              <a:t>)</a:t>
            </a:r>
          </a:p>
          <a:p>
            <a:r>
              <a:rPr lang="en-US" dirty="0"/>
              <a:t>Use correct punctuation. </a:t>
            </a:r>
            <a:r>
              <a:rPr lang="en-US" dirty="0">
                <a:solidFill>
                  <a:srgbClr val="FFFF00"/>
                </a:solidFill>
              </a:rPr>
              <a:t>(1</a:t>
            </a:r>
            <a:r>
              <a:rPr lang="en-US" sz="1800" dirty="0">
                <a:solidFill>
                  <a:srgbClr val="FFFF00"/>
                </a:solidFill>
              </a:rPr>
              <a:t> point</a:t>
            </a:r>
            <a:r>
              <a:rPr lang="en-US" dirty="0" smtClean="0">
                <a:solidFill>
                  <a:srgbClr val="FFFF00"/>
                </a:solidFill>
              </a:rPr>
              <a:t>)</a:t>
            </a:r>
            <a:endParaRPr lang="en-US" dirty="0">
              <a:solidFill>
                <a:srgbClr val="FFFF00"/>
              </a:solidFill>
            </a:endParaRPr>
          </a:p>
          <a:p>
            <a:r>
              <a:rPr lang="en-US" dirty="0" smtClean="0"/>
              <a:t>Clear introduction, body, and conclusion with appropriate transition words linking paragraphs. </a:t>
            </a:r>
            <a:r>
              <a:rPr lang="en-US" dirty="0" smtClean="0">
                <a:solidFill>
                  <a:srgbClr val="FFFF00"/>
                </a:solidFill>
              </a:rPr>
              <a:t>(3</a:t>
            </a:r>
            <a:r>
              <a:rPr lang="en-US" sz="1800" dirty="0" smtClean="0">
                <a:solidFill>
                  <a:srgbClr val="FFFF00"/>
                </a:solidFill>
              </a:rPr>
              <a:t> points</a:t>
            </a:r>
            <a:r>
              <a:rPr lang="en-US" dirty="0" smtClean="0">
                <a:solidFill>
                  <a:srgbClr val="FFFF00"/>
                </a:solidFill>
              </a:rPr>
              <a:t>)</a:t>
            </a:r>
            <a:endParaRPr lang="en-US" dirty="0">
              <a:solidFill>
                <a:srgbClr val="FFFF00"/>
              </a:solidFill>
            </a:endParaRPr>
          </a:p>
          <a:p>
            <a:pPr marL="0" indent="0">
              <a:buNone/>
            </a:pPr>
            <a:endParaRPr lang="en-US" dirty="0" smtClean="0"/>
          </a:p>
          <a:p>
            <a:pPr marL="0" indent="0">
              <a:buNone/>
            </a:pPr>
            <a:r>
              <a:rPr lang="en-US" dirty="0"/>
              <a:t>Theme: </a:t>
            </a:r>
            <a:r>
              <a:rPr lang="en-US" dirty="0" smtClean="0"/>
              <a:t>One </a:t>
            </a:r>
            <a:r>
              <a:rPr lang="en-US" dirty="0"/>
              <a:t>should not take things for </a:t>
            </a:r>
            <a:r>
              <a:rPr lang="en-US" dirty="0" smtClean="0"/>
              <a:t>granted. Everyone </a:t>
            </a:r>
            <a:r>
              <a:rPr lang="en-US" dirty="0"/>
              <a:t>needs to continue to look at the world as if it is brand new in order to appreciate it</a:t>
            </a:r>
            <a:r>
              <a:rPr lang="en-US" dirty="0" smtClean="0"/>
              <a:t>.</a:t>
            </a:r>
          </a:p>
          <a:p>
            <a:pPr marL="0" indent="0">
              <a:buNone/>
            </a:pPr>
            <a:r>
              <a:rPr lang="en-US" dirty="0" smtClean="0"/>
              <a:t>Before turning in final copy, make sure you have re-read 3 times, have another student read and edit, check for your claim, textual evidence, transition words, etc. </a:t>
            </a:r>
            <a:endParaRPr lang="en-US" dirty="0"/>
          </a:p>
          <a:p>
            <a:pPr marL="0" indent="0">
              <a:buNone/>
            </a:pPr>
            <a:r>
              <a:rPr lang="en-US" dirty="0" smtClean="0"/>
              <a:t>Follows writing </a:t>
            </a:r>
            <a:r>
              <a:rPr lang="en-US" dirty="0" smtClean="0">
                <a:hlinkClick r:id="rId3" action="ppaction://hlinkfile"/>
              </a:rPr>
              <a:t>RUBRIC</a:t>
            </a:r>
            <a:endParaRPr lang="en-US" dirty="0" smtClean="0"/>
          </a:p>
          <a:p>
            <a:pPr marL="0" indent="0">
              <a:buNone/>
            </a:pPr>
            <a:r>
              <a:rPr lang="en-US" dirty="0" smtClean="0"/>
              <a:t>Cites text evidence(at least 4)</a:t>
            </a:r>
            <a:endParaRPr lang="en-US" dirty="0"/>
          </a:p>
        </p:txBody>
      </p:sp>
      <p:sp>
        <p:nvSpPr>
          <p:cNvPr id="4" name="TextBox 3"/>
          <p:cNvSpPr txBox="1"/>
          <p:nvPr/>
        </p:nvSpPr>
        <p:spPr>
          <a:xfrm>
            <a:off x="7812498" y="6211669"/>
            <a:ext cx="1331502" cy="646331"/>
          </a:xfrm>
          <a:prstGeom prst="rect">
            <a:avLst/>
          </a:prstGeom>
          <a:noFill/>
        </p:spPr>
        <p:txBody>
          <a:bodyPr wrap="none" rtlCol="0">
            <a:spAutoFit/>
          </a:bodyPr>
          <a:lstStyle/>
          <a:p>
            <a:r>
              <a:rPr lang="en-US" dirty="0">
                <a:hlinkClick r:id="rId4" action="ppaction://hlinksldjump"/>
              </a:rPr>
              <a:t>Back to Chart</a:t>
            </a:r>
            <a:endParaRPr lang="en-US" dirty="0"/>
          </a:p>
          <a:p>
            <a:endParaRPr lang="en-US" dirty="0"/>
          </a:p>
        </p:txBody>
      </p:sp>
    </p:spTree>
    <p:extLst>
      <p:ext uri="{BB962C8B-B14F-4D97-AF65-F5344CB8AC3E}">
        <p14:creationId xmlns:p14="http://schemas.microsoft.com/office/powerpoint/2010/main" val="2185809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Final Logical: newspaper article</a:t>
            </a:r>
            <a:br>
              <a:rPr lang="en-US" dirty="0" smtClean="0">
                <a:solidFill>
                  <a:srgbClr val="FFFF00"/>
                </a:solidFill>
              </a:rPr>
            </a:br>
            <a:endParaRPr lang="en-US" dirty="0"/>
          </a:p>
        </p:txBody>
      </p:sp>
      <p:sp>
        <p:nvSpPr>
          <p:cNvPr id="3" name="Vertical Text Placeholder 2"/>
          <p:cNvSpPr>
            <a:spLocks noGrp="1"/>
          </p:cNvSpPr>
          <p:nvPr>
            <p:ph sz="quarter" idx="13"/>
          </p:nvPr>
        </p:nvSpPr>
        <p:spPr>
          <a:xfrm>
            <a:off x="4407318" y="2037616"/>
            <a:ext cx="4274625" cy="4021566"/>
          </a:xfrm>
        </p:spPr>
        <p:txBody>
          <a:bodyPr>
            <a:normAutofit fontScale="92500" lnSpcReduction="20000"/>
          </a:bodyPr>
          <a:lstStyle/>
          <a:p>
            <a:r>
              <a:rPr lang="en-US" dirty="0" smtClean="0"/>
              <a:t>Attention grabbing headline/title </a:t>
            </a:r>
            <a:r>
              <a:rPr lang="en-US" dirty="0" smtClean="0">
                <a:solidFill>
                  <a:srgbClr val="FFFF00"/>
                </a:solidFill>
              </a:rPr>
              <a:t>(1 point)</a:t>
            </a:r>
          </a:p>
          <a:p>
            <a:r>
              <a:rPr lang="en-US" dirty="0" smtClean="0"/>
              <a:t>Lead includes the 5 </a:t>
            </a:r>
            <a:r>
              <a:rPr lang="en-US" dirty="0" err="1" smtClean="0"/>
              <a:t>ws</a:t>
            </a:r>
            <a:r>
              <a:rPr lang="en-US" dirty="0" smtClean="0"/>
              <a:t>: who, what, when, where, why. </a:t>
            </a:r>
            <a:r>
              <a:rPr lang="en-US" dirty="0" smtClean="0">
                <a:solidFill>
                  <a:srgbClr val="FFFF00"/>
                </a:solidFill>
              </a:rPr>
              <a:t>(1 point)</a:t>
            </a:r>
          </a:p>
          <a:p>
            <a:r>
              <a:rPr lang="en-US" dirty="0" smtClean="0"/>
              <a:t>Source, character from novel, is revealed with significant quotes that are true to character’s personality. </a:t>
            </a:r>
            <a:r>
              <a:rPr lang="en-US" dirty="0" smtClean="0">
                <a:solidFill>
                  <a:srgbClr val="FFFF00"/>
                </a:solidFill>
              </a:rPr>
              <a:t>(3 points)</a:t>
            </a:r>
          </a:p>
          <a:p>
            <a:r>
              <a:rPr lang="en-US" dirty="0" smtClean="0"/>
              <a:t>Essentials from the novel are given : so what? (why this story is important) and how this event happened. </a:t>
            </a:r>
            <a:r>
              <a:rPr lang="en-US" dirty="0" smtClean="0">
                <a:solidFill>
                  <a:srgbClr val="FFFF00"/>
                </a:solidFill>
              </a:rPr>
              <a:t>(2 points)</a:t>
            </a:r>
          </a:p>
          <a:p>
            <a:r>
              <a:rPr lang="en-US" dirty="0" smtClean="0"/>
              <a:t>News story is complete and someone who has not read the book could follow this news article. </a:t>
            </a:r>
            <a:r>
              <a:rPr lang="en-US" dirty="0" smtClean="0">
                <a:solidFill>
                  <a:srgbClr val="FFFF00"/>
                </a:solidFill>
              </a:rPr>
              <a:t>(3 points)</a:t>
            </a:r>
          </a:p>
          <a:p>
            <a:endParaRPr lang="en-US" dirty="0"/>
          </a:p>
          <a:p>
            <a:endParaRPr lang="en-US" dirty="0" smtClean="0"/>
          </a:p>
          <a:p>
            <a:pPr marL="0" indent="0">
              <a:buNone/>
            </a:pPr>
            <a:r>
              <a:rPr lang="en-US" dirty="0"/>
              <a:t>	</a:t>
            </a:r>
            <a:endParaRPr lang="en-US" dirty="0" smtClean="0"/>
          </a:p>
        </p:txBody>
      </p:sp>
      <p:sp>
        <p:nvSpPr>
          <p:cNvPr id="4" name="TextBox 3"/>
          <p:cNvSpPr txBox="1"/>
          <p:nvPr/>
        </p:nvSpPr>
        <p:spPr>
          <a:xfrm>
            <a:off x="7812498" y="606064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
        <p:nvSpPr>
          <p:cNvPr id="5" name="TextBox 4"/>
          <p:cNvSpPr txBox="1"/>
          <p:nvPr/>
        </p:nvSpPr>
        <p:spPr>
          <a:xfrm>
            <a:off x="5847990" y="1146751"/>
            <a:ext cx="184666" cy="369332"/>
          </a:xfrm>
          <a:prstGeom prst="rect">
            <a:avLst/>
          </a:prstGeom>
          <a:noFill/>
        </p:spPr>
        <p:txBody>
          <a:bodyPr wrap="none" rtlCol="0">
            <a:spAutoFit/>
          </a:bodyPr>
          <a:lstStyle/>
          <a:p>
            <a:endParaRPr lang="en-US" dirty="0"/>
          </a:p>
        </p:txBody>
      </p:sp>
      <p:pic>
        <p:nvPicPr>
          <p:cNvPr id="6" name="Picture 5"/>
          <p:cNvPicPr>
            <a:picLocks noChangeAspect="1"/>
          </p:cNvPicPr>
          <p:nvPr/>
        </p:nvPicPr>
        <p:blipFill>
          <a:blip r:embed="rId4"/>
          <a:stretch>
            <a:fillRect/>
          </a:stretch>
        </p:blipFill>
        <p:spPr>
          <a:xfrm>
            <a:off x="263605" y="1932747"/>
            <a:ext cx="3637358" cy="4364829"/>
          </a:xfrm>
          <a:prstGeom prst="rect">
            <a:avLst/>
          </a:prstGeom>
        </p:spPr>
      </p:pic>
      <p:sp>
        <p:nvSpPr>
          <p:cNvPr id="7" name="TextBox 6"/>
          <p:cNvSpPr txBox="1"/>
          <p:nvPr/>
        </p:nvSpPr>
        <p:spPr>
          <a:xfrm>
            <a:off x="263605" y="915918"/>
            <a:ext cx="6963493" cy="1200329"/>
          </a:xfrm>
          <a:prstGeom prst="rect">
            <a:avLst/>
          </a:prstGeom>
          <a:noFill/>
        </p:spPr>
        <p:txBody>
          <a:bodyPr wrap="square" rtlCol="0">
            <a:spAutoFit/>
          </a:bodyPr>
          <a:lstStyle/>
          <a:p>
            <a:r>
              <a:rPr lang="en-US" dirty="0">
                <a:solidFill>
                  <a:srgbClr val="FF0000"/>
                </a:solidFill>
              </a:rPr>
              <a:t>Directions: Using the inverted </a:t>
            </a:r>
            <a:r>
              <a:rPr lang="en-US" dirty="0" smtClean="0">
                <a:solidFill>
                  <a:srgbClr val="FF0000"/>
                </a:solidFill>
              </a:rPr>
              <a:t>pyramid </a:t>
            </a:r>
            <a:r>
              <a:rPr lang="en-US" dirty="0">
                <a:solidFill>
                  <a:srgbClr val="FF0000"/>
                </a:solidFill>
              </a:rPr>
              <a:t>format </a:t>
            </a:r>
            <a:r>
              <a:rPr lang="en-US" dirty="0" smtClean="0">
                <a:solidFill>
                  <a:srgbClr val="FF0000"/>
                </a:solidFill>
              </a:rPr>
              <a:t>on the </a:t>
            </a:r>
            <a:r>
              <a:rPr lang="en-US" dirty="0">
                <a:solidFill>
                  <a:srgbClr val="FF0000"/>
                </a:solidFill>
              </a:rPr>
              <a:t>left, write a newspaper article of an important event in the novel (possible topics: the fire, the rumble, Greasers turned Heroes, obituary about the death of a character).</a:t>
            </a:r>
          </a:p>
          <a:p>
            <a:endParaRPr lang="en-US" dirty="0"/>
          </a:p>
        </p:txBody>
      </p:sp>
    </p:spTree>
    <p:extLst>
      <p:ext uri="{BB962C8B-B14F-4D97-AF65-F5344CB8AC3E}">
        <p14:creationId xmlns:p14="http://schemas.microsoft.com/office/powerpoint/2010/main" val="14713267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837"/>
            <a:ext cx="7924800" cy="1143000"/>
          </a:xfrm>
        </p:spPr>
        <p:txBody>
          <a:bodyPr/>
          <a:lstStyle/>
          <a:p>
            <a:pPr algn="ctr"/>
            <a:r>
              <a:rPr lang="en-US" dirty="0" smtClean="0">
                <a:solidFill>
                  <a:srgbClr val="FFFF00"/>
                </a:solidFill>
              </a:rPr>
              <a:t>Musical Final</a:t>
            </a:r>
            <a:br>
              <a:rPr lang="en-US" dirty="0" smtClean="0">
                <a:solidFill>
                  <a:srgbClr val="FFFF00"/>
                </a:solidFill>
              </a:rPr>
            </a:br>
            <a:r>
              <a:rPr lang="en-US" dirty="0" smtClean="0">
                <a:solidFill>
                  <a:srgbClr val="FFFF00"/>
                </a:solidFill>
              </a:rPr>
              <a:t> Playlist</a:t>
            </a:r>
            <a:endParaRPr lang="en-US" dirty="0">
              <a:solidFill>
                <a:srgbClr val="FFFF00"/>
              </a:solidFill>
            </a:endParaRPr>
          </a:p>
        </p:txBody>
      </p:sp>
      <p:sp>
        <p:nvSpPr>
          <p:cNvPr id="3" name="Vertical Text Placeholder 2"/>
          <p:cNvSpPr>
            <a:spLocks noGrp="1"/>
          </p:cNvSpPr>
          <p:nvPr>
            <p:ph sz="quarter" idx="13"/>
          </p:nvPr>
        </p:nvSpPr>
        <p:spPr>
          <a:xfrm>
            <a:off x="283335" y="1187709"/>
            <a:ext cx="8551571" cy="5457789"/>
          </a:xfrm>
        </p:spPr>
        <p:txBody>
          <a:bodyPr>
            <a:normAutofit/>
          </a:bodyPr>
          <a:lstStyle/>
          <a:p>
            <a:pPr marL="0" indent="0">
              <a:buNone/>
            </a:pPr>
            <a:r>
              <a:rPr lang="en-US" dirty="0">
                <a:solidFill>
                  <a:srgbClr val="FF0000"/>
                </a:solidFill>
              </a:rPr>
              <a:t>DIRECTIONS: If you select this option as your final task be sure </a:t>
            </a:r>
            <a:r>
              <a:rPr lang="en-US" dirty="0" smtClean="0">
                <a:solidFill>
                  <a:srgbClr val="FF0000"/>
                </a:solidFill>
              </a:rPr>
              <a:t>to present your work in a clean, appealing and organized fashion. Create a table of contents and categorize your work by your selected themes. Your final product may be a presented as a hard copy or digital format.</a:t>
            </a:r>
            <a:endParaRPr lang="en-US" dirty="0">
              <a:solidFill>
                <a:srgbClr val="FF0000"/>
              </a:solidFill>
            </a:endParaRPr>
          </a:p>
          <a:p>
            <a:pPr marL="0" indent="0">
              <a:buNone/>
            </a:pPr>
            <a:r>
              <a:rPr lang="en-US" dirty="0" smtClean="0"/>
              <a:t>Create a playlist of </a:t>
            </a:r>
            <a:r>
              <a:rPr lang="en-US" sz="2800" b="1" dirty="0" smtClean="0">
                <a:solidFill>
                  <a:srgbClr val="FF0000"/>
                </a:solidFill>
              </a:rPr>
              <a:t>10</a:t>
            </a:r>
            <a:r>
              <a:rPr lang="en-US" dirty="0" smtClean="0"/>
              <a:t> songs that would coincide with the themes and events of the novel. Each song choice should include:</a:t>
            </a:r>
          </a:p>
          <a:p>
            <a:pPr>
              <a:buFont typeface="Wingdings" charset="2"/>
              <a:buChar char="q"/>
            </a:pPr>
            <a:r>
              <a:rPr lang="en-US" dirty="0" smtClean="0"/>
              <a:t>Identified theme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smtClean="0"/>
          </a:p>
          <a:p>
            <a:pPr>
              <a:buFont typeface="Wingdings" charset="2"/>
              <a:buChar char="q"/>
            </a:pPr>
            <a:r>
              <a:rPr lang="en-US" dirty="0"/>
              <a:t>Title of </a:t>
            </a:r>
            <a:r>
              <a:rPr lang="en-US" dirty="0" smtClean="0"/>
              <a:t>the song </a:t>
            </a:r>
            <a:r>
              <a:rPr lang="en-US" dirty="0"/>
              <a:t>and name of the </a:t>
            </a:r>
            <a:r>
              <a:rPr lang="en-US" dirty="0" smtClean="0"/>
              <a:t>artist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smtClean="0"/>
          </a:p>
          <a:p>
            <a:pPr marL="0" indent="0">
              <a:buNone/>
            </a:pPr>
            <a:r>
              <a:rPr lang="en-US" dirty="0" smtClean="0"/>
              <a:t>An </a:t>
            </a:r>
            <a:r>
              <a:rPr lang="en-US" b="1" u="sng" dirty="0">
                <a:solidFill>
                  <a:srgbClr val="FFFF00"/>
                </a:solidFill>
              </a:rPr>
              <a:t>annotated</a:t>
            </a:r>
            <a:r>
              <a:rPr lang="en-US" dirty="0"/>
              <a:t> copy of the lyrics and a link/citation to the song selection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At </a:t>
            </a:r>
            <a:r>
              <a:rPr lang="en-US" dirty="0"/>
              <a:t>least </a:t>
            </a:r>
            <a:r>
              <a:rPr lang="en-US" b="1" dirty="0"/>
              <a:t>one citation </a:t>
            </a:r>
            <a:r>
              <a:rPr lang="en-US" dirty="0"/>
              <a:t>per song from the book that supports your connection to the </a:t>
            </a:r>
            <a:r>
              <a:rPr lang="en-US" dirty="0" smtClean="0"/>
              <a:t>song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a:p>
          <a:p>
            <a:pPr>
              <a:buFont typeface="Wingdings" charset="2"/>
              <a:buChar char="q"/>
            </a:pPr>
            <a:r>
              <a:rPr lang="en-US" dirty="0"/>
              <a:t>Write a minimum of one well constructed paragraph that includes</a:t>
            </a:r>
            <a:r>
              <a:rPr lang="en-US" dirty="0" smtClean="0"/>
              <a:t>:</a:t>
            </a:r>
            <a:endParaRPr lang="en-US" dirty="0"/>
          </a:p>
          <a:p>
            <a:pPr lvl="1">
              <a:buFont typeface="Wingdings" charset="2"/>
              <a:buChar char="q"/>
            </a:pPr>
            <a:r>
              <a:rPr lang="en-US" dirty="0"/>
              <a:t>A clear claim </a:t>
            </a:r>
            <a:r>
              <a:rPr lang="en-US" dirty="0" smtClean="0">
                <a:solidFill>
                  <a:srgbClr val="FFFF00"/>
                </a:solidFill>
              </a:rPr>
              <a:t>(1</a:t>
            </a:r>
            <a:r>
              <a:rPr lang="en-US" sz="1800" dirty="0" smtClean="0">
                <a:solidFill>
                  <a:srgbClr val="FFFF00"/>
                </a:solidFill>
              </a:rPr>
              <a:t> </a:t>
            </a:r>
            <a:r>
              <a:rPr lang="en-US" sz="1800" dirty="0">
                <a:solidFill>
                  <a:srgbClr val="FFFF00"/>
                </a:solidFill>
              </a:rPr>
              <a:t>points</a:t>
            </a:r>
            <a:r>
              <a:rPr lang="en-US" dirty="0" smtClean="0">
                <a:solidFill>
                  <a:srgbClr val="FFFF00"/>
                </a:solidFill>
              </a:rPr>
              <a:t>)</a:t>
            </a:r>
            <a:endParaRPr lang="en-US" dirty="0"/>
          </a:p>
          <a:p>
            <a:pPr lvl="1">
              <a:buFont typeface="Wingdings" charset="2"/>
              <a:buChar char="q"/>
            </a:pPr>
            <a:r>
              <a:rPr lang="en-US" dirty="0"/>
              <a:t>An explanation of how the song connects to the theme and the quote. </a:t>
            </a:r>
            <a:r>
              <a:rPr lang="en-US" dirty="0">
                <a:solidFill>
                  <a:srgbClr val="FFFF00"/>
                </a:solidFill>
              </a:rPr>
              <a:t>(2</a:t>
            </a:r>
            <a:r>
              <a:rPr lang="en-US" sz="1800" dirty="0">
                <a:solidFill>
                  <a:srgbClr val="FFFF00"/>
                </a:solidFill>
              </a:rPr>
              <a:t> points</a:t>
            </a:r>
            <a:r>
              <a:rPr lang="en-US" dirty="0" smtClean="0">
                <a:solidFill>
                  <a:srgbClr val="FFFF00"/>
                </a:solidFill>
              </a:rPr>
              <a:t>)</a:t>
            </a:r>
            <a:endParaRPr lang="en-US" dirty="0"/>
          </a:p>
          <a:p>
            <a:pPr marL="0" indent="0" algn="ctr">
              <a:buNone/>
            </a:pPr>
            <a:r>
              <a:rPr lang="en-US" b="1" dirty="0" smtClean="0">
                <a:solidFill>
                  <a:srgbClr val="00B0F0"/>
                </a:solidFill>
              </a:rPr>
              <a:t>Song </a:t>
            </a:r>
            <a:r>
              <a:rPr lang="en-US" b="1" dirty="0">
                <a:solidFill>
                  <a:srgbClr val="00B0F0"/>
                </a:solidFill>
              </a:rPr>
              <a:t>choice is school appropriate with clean lyrics and no innuendos. Please get your song approved before proceeding</a:t>
            </a:r>
            <a:r>
              <a:rPr lang="en-US" b="1" dirty="0" smtClean="0">
                <a:solidFill>
                  <a:srgbClr val="00B0F0"/>
                </a:solidFill>
              </a:rPr>
              <a:t>.</a:t>
            </a:r>
          </a:p>
          <a:p>
            <a:pPr marL="0" indent="0" algn="ctr">
              <a:buNone/>
            </a:pPr>
            <a:endParaRPr lang="en-US" dirty="0">
              <a:solidFill>
                <a:srgbClr val="00B0F0"/>
              </a:solidFill>
            </a:endParaRPr>
          </a:p>
        </p:txBody>
      </p:sp>
      <p:sp>
        <p:nvSpPr>
          <p:cNvPr id="4" name="TextBox 3"/>
          <p:cNvSpPr txBox="1"/>
          <p:nvPr/>
        </p:nvSpPr>
        <p:spPr>
          <a:xfrm>
            <a:off x="7868649" y="6127490"/>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1009712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568"/>
            <a:ext cx="7924800" cy="649012"/>
          </a:xfrm>
        </p:spPr>
        <p:txBody>
          <a:bodyPr/>
          <a:lstStyle/>
          <a:p>
            <a:pPr algn="ctr"/>
            <a:r>
              <a:rPr lang="en-US" sz="2400" dirty="0"/>
              <a:t>STANDARDS FOR </a:t>
            </a:r>
            <a:r>
              <a:rPr lang="en-US" sz="2400" i="1" dirty="0"/>
              <a:t>THE </a:t>
            </a:r>
            <a:r>
              <a:rPr lang="en-US" sz="2400" i="1" dirty="0" smtClean="0"/>
              <a:t>OUTSIDERS</a:t>
            </a:r>
            <a:br>
              <a:rPr lang="en-US" sz="2400" i="1" dirty="0" smtClean="0"/>
            </a:br>
            <a:r>
              <a:rPr lang="en-US" sz="2400" i="1" dirty="0" smtClean="0"/>
              <a:t> </a:t>
            </a:r>
            <a:r>
              <a:rPr lang="en-US" sz="2400" dirty="0"/>
              <a:t>CHOICE BOARD </a:t>
            </a:r>
            <a:r>
              <a:rPr lang="en-US" sz="2400" dirty="0" smtClean="0"/>
              <a:t>PROJECT (GRAPHIC)</a:t>
            </a:r>
            <a:endParaRPr lang="en-US" sz="2400" dirty="0"/>
          </a:p>
        </p:txBody>
      </p:sp>
      <p:sp>
        <p:nvSpPr>
          <p:cNvPr id="3" name="Content Placeholder 2"/>
          <p:cNvSpPr>
            <a:spLocks noGrp="1"/>
          </p:cNvSpPr>
          <p:nvPr>
            <p:ph sz="quarter" idx="13"/>
          </p:nvPr>
        </p:nvSpPr>
        <p:spPr>
          <a:xfrm>
            <a:off x="609600" y="1071890"/>
            <a:ext cx="7924800" cy="5751444"/>
          </a:xfrm>
        </p:spPr>
        <p:txBody>
          <a:bodyPr>
            <a:normAutofit/>
          </a:bodyPr>
          <a:lstStyle/>
          <a:p>
            <a:pPr marL="0" indent="0">
              <a:buNone/>
            </a:pPr>
            <a:r>
              <a:rPr lang="en-US" sz="1200" dirty="0" smtClean="0"/>
              <a:t>ELACC6RL1: I can cite textual evidence to support analysis of what the texts says explicitly as well as inferences drawn from the text.</a:t>
            </a:r>
          </a:p>
          <a:p>
            <a:pPr marL="0" indent="0">
              <a:buNone/>
            </a:pPr>
            <a:r>
              <a:rPr lang="en-US" sz="1200" dirty="0"/>
              <a:t>ELACC6RL2:  </a:t>
            </a:r>
            <a:r>
              <a:rPr lang="en-US" sz="1200" dirty="0" smtClean="0"/>
              <a:t>I can determine a theme of a text and how it is conveyed through particular details.</a:t>
            </a:r>
          </a:p>
          <a:p>
            <a:pPr marL="0" indent="0">
              <a:buNone/>
            </a:pPr>
            <a:r>
              <a:rPr lang="en-US" sz="1200" dirty="0"/>
              <a:t>ELACC6L3: </a:t>
            </a:r>
            <a:r>
              <a:rPr lang="en-US" sz="1200" dirty="0" smtClean="0"/>
              <a:t> I can describe how a particular story's plot unfolds in a series of episodes as well as how the characters respond or change as the plot moves towards a resolution.</a:t>
            </a:r>
          </a:p>
          <a:p>
            <a:pPr marL="0" indent="0">
              <a:buNone/>
            </a:pPr>
            <a:r>
              <a:rPr lang="en-US" sz="1200" dirty="0"/>
              <a:t>ELACC6RL5:  </a:t>
            </a:r>
            <a:r>
              <a:rPr lang="en-US" sz="1200" dirty="0" smtClean="0"/>
              <a:t>I can analyze how a particular sentence, chapter, scene, or stanza fits into the overall structure of a text and contributes to the development of the theme.</a:t>
            </a:r>
          </a:p>
          <a:p>
            <a:pPr marL="0" indent="0">
              <a:buNone/>
            </a:pPr>
            <a:r>
              <a:rPr lang="en-US" sz="1200" dirty="0" smtClean="0"/>
              <a:t>ELACC6W2a-f:  I can write informative/explanatory texts to examine a topic and convey ideas.</a:t>
            </a:r>
          </a:p>
          <a:p>
            <a:pPr marL="0" indent="0">
              <a:buNone/>
            </a:pPr>
            <a:r>
              <a:rPr lang="en-US" sz="1200" dirty="0"/>
              <a:t>ELACC6W4:  </a:t>
            </a:r>
            <a:r>
              <a:rPr lang="en-US" sz="1200" dirty="0" smtClean="0"/>
              <a:t>I can produce clear and coherent writing with appropriate organization and style for the task, purpose, and audience.</a:t>
            </a:r>
          </a:p>
          <a:p>
            <a:pPr marL="0" indent="0">
              <a:buNone/>
            </a:pPr>
            <a:r>
              <a:rPr lang="en-US" sz="1200" dirty="0"/>
              <a:t>ELACC6W6:  </a:t>
            </a:r>
            <a:r>
              <a:rPr lang="en-US" sz="1200" dirty="0" smtClean="0"/>
              <a:t>I can utilize technology to produce and publish my ideas/writing. (Digital only)</a:t>
            </a:r>
          </a:p>
          <a:p>
            <a:pPr marL="0" indent="0">
              <a:buNone/>
            </a:pPr>
            <a:r>
              <a:rPr lang="en-US" sz="1200" dirty="0"/>
              <a:t>ELACC6W9:  </a:t>
            </a:r>
            <a:r>
              <a:rPr lang="en-US" sz="1200" dirty="0" smtClean="0"/>
              <a:t>I can draw evidence from literary texts to support analysis and reflection.</a:t>
            </a:r>
          </a:p>
          <a:p>
            <a:pPr marL="0" indent="0">
              <a:buNone/>
            </a:pPr>
            <a:r>
              <a:rPr lang="en-US" sz="1200" dirty="0"/>
              <a:t>ELACC6L2:  </a:t>
            </a:r>
            <a:r>
              <a:rPr lang="en-US" sz="1200" dirty="0" smtClean="0"/>
              <a:t>I can demonstrate command of the conventions of standard English – capitalization, punctuation, and spelling</a:t>
            </a:r>
            <a:endParaRPr lang="en-US" sz="1200" dirty="0"/>
          </a:p>
        </p:txBody>
      </p:sp>
    </p:spTree>
    <p:extLst>
      <p:ext uri="{BB962C8B-B14F-4D97-AF65-F5344CB8AC3E}">
        <p14:creationId xmlns:p14="http://schemas.microsoft.com/office/powerpoint/2010/main" val="224898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GRAPHIC: </a:t>
            </a:r>
            <a:r>
              <a:rPr lang="en-US" dirty="0" smtClean="0"/>
              <a:t>Chapter 1-2 Character Connection Drawing</a:t>
            </a:r>
            <a:endParaRPr lang="en-US" dirty="0"/>
          </a:p>
        </p:txBody>
      </p:sp>
      <p:sp>
        <p:nvSpPr>
          <p:cNvPr id="5" name="Content Placeholder 4"/>
          <p:cNvSpPr>
            <a:spLocks noGrp="1"/>
          </p:cNvSpPr>
          <p:nvPr>
            <p:ph sz="quarter" idx="13"/>
          </p:nvPr>
        </p:nvSpPr>
        <p:spPr>
          <a:xfrm>
            <a:off x="609600" y="1417638"/>
            <a:ext cx="7924800" cy="4832850"/>
          </a:xfrm>
        </p:spPr>
        <p:txBody>
          <a:bodyPr>
            <a:normAutofit fontScale="92500" lnSpcReduction="10000"/>
          </a:bodyPr>
          <a:lstStyle/>
          <a:p>
            <a:pPr marL="0" indent="0">
              <a:buNone/>
            </a:pPr>
            <a:r>
              <a:rPr lang="en-US" sz="2000" dirty="0" smtClean="0">
                <a:solidFill>
                  <a:srgbClr val="FF0000"/>
                </a:solidFill>
              </a:rPr>
              <a:t>DIRECTIONS – Create a </a:t>
            </a:r>
            <a:r>
              <a:rPr lang="en-US" sz="2000" b="1" u="sng" dirty="0" smtClean="0">
                <a:solidFill>
                  <a:srgbClr val="FFFF00"/>
                </a:solidFill>
              </a:rPr>
              <a:t>visually appealing</a:t>
            </a:r>
            <a:r>
              <a:rPr lang="en-US" sz="2000" dirty="0" smtClean="0">
                <a:solidFill>
                  <a:srgbClr val="FF0000"/>
                </a:solidFill>
              </a:rPr>
              <a:t> image that compares you and a character from </a:t>
            </a:r>
            <a:r>
              <a:rPr lang="en-US" sz="2000" i="1" dirty="0" smtClean="0">
                <a:solidFill>
                  <a:srgbClr val="FF0000"/>
                </a:solidFill>
              </a:rPr>
              <a:t>The Outsiders</a:t>
            </a:r>
            <a:r>
              <a:rPr lang="en-US" sz="2000" dirty="0" smtClean="0">
                <a:solidFill>
                  <a:srgbClr val="FF0000"/>
                </a:solidFill>
              </a:rPr>
              <a:t>. Yes! A major part of your grade will be based on the drawing itself.  </a:t>
            </a:r>
            <a:r>
              <a:rPr lang="en-US" sz="2000" dirty="0" smtClean="0">
                <a:solidFill>
                  <a:srgbClr val="FFFF00"/>
                </a:solidFill>
              </a:rPr>
              <a:t>Quality work and presentation count!</a:t>
            </a:r>
          </a:p>
          <a:p>
            <a:pPr lvl="1">
              <a:buFont typeface="Wingdings" charset="2"/>
              <a:buChar char="q"/>
            </a:pPr>
            <a:r>
              <a:rPr lang="en-US" sz="2000" dirty="0" smtClean="0"/>
              <a:t>Illustrate a picture of yourself next to a character from the novel. (Digital tools are acceptable – DO NOT cut and paste images from the movie for this task.) </a:t>
            </a:r>
            <a:r>
              <a:rPr lang="en-US" sz="2000" dirty="0" smtClean="0">
                <a:solidFill>
                  <a:srgbClr val="FFFF00"/>
                </a:solidFill>
              </a:rPr>
              <a:t>(2 points)</a:t>
            </a:r>
          </a:p>
          <a:p>
            <a:pPr lvl="1">
              <a:buFont typeface="Wingdings" charset="2"/>
              <a:buChar char="q"/>
            </a:pPr>
            <a:r>
              <a:rPr lang="en-US" sz="2000" dirty="0"/>
              <a:t>Illustrations must be colored and demonstrate an effort to </a:t>
            </a:r>
            <a:r>
              <a:rPr lang="en-US" sz="2000" dirty="0" smtClean="0"/>
              <a:t>show </a:t>
            </a:r>
            <a:r>
              <a:rPr lang="en-US" sz="2000" dirty="0"/>
              <a:t>the similarities or differences between you and the character</a:t>
            </a:r>
            <a:r>
              <a:rPr lang="en-US" sz="2000" dirty="0" smtClean="0"/>
              <a:t>. </a:t>
            </a:r>
            <a:r>
              <a:rPr lang="en-US" sz="2000" dirty="0" smtClean="0">
                <a:solidFill>
                  <a:srgbClr val="FFFF00"/>
                </a:solidFill>
              </a:rPr>
              <a:t>(</a:t>
            </a:r>
            <a:r>
              <a:rPr lang="en-US" sz="2000" dirty="0">
                <a:solidFill>
                  <a:srgbClr val="FFFF00"/>
                </a:solidFill>
              </a:rPr>
              <a:t>2  points)</a:t>
            </a:r>
          </a:p>
          <a:p>
            <a:pPr lvl="1">
              <a:buFont typeface="Wingdings" charset="2"/>
              <a:buChar char="q"/>
            </a:pPr>
            <a:r>
              <a:rPr lang="en-US" sz="2000" dirty="0" smtClean="0"/>
              <a:t>Include a written explanation of at least 3 characteristics that make you similar to or different from the character of your choice. Include at least one character trait that is not a physical characteristic. </a:t>
            </a:r>
            <a:r>
              <a:rPr lang="en-US" sz="2000" dirty="0" smtClean="0">
                <a:solidFill>
                  <a:srgbClr val="FFFF00"/>
                </a:solidFill>
              </a:rPr>
              <a:t>(</a:t>
            </a:r>
            <a:r>
              <a:rPr lang="en-US" sz="2000" dirty="0">
                <a:solidFill>
                  <a:srgbClr val="FFFF00"/>
                </a:solidFill>
              </a:rPr>
              <a:t>2  points)</a:t>
            </a:r>
            <a:endParaRPr lang="en-US" sz="2000" dirty="0" smtClean="0">
              <a:solidFill>
                <a:srgbClr val="FFFF00"/>
              </a:solidFill>
            </a:endParaRPr>
          </a:p>
          <a:p>
            <a:pPr lvl="1">
              <a:buFont typeface="Wingdings" charset="2"/>
              <a:buChar char="q"/>
            </a:pPr>
            <a:r>
              <a:rPr lang="en-US" sz="2000" dirty="0" smtClean="0"/>
              <a:t>Title the drawing. </a:t>
            </a:r>
            <a:r>
              <a:rPr lang="en-US" sz="2000" dirty="0" smtClean="0">
                <a:solidFill>
                  <a:srgbClr val="FFFF00"/>
                </a:solidFill>
              </a:rPr>
              <a:t>(</a:t>
            </a:r>
            <a:r>
              <a:rPr lang="en-US" sz="2000" dirty="0">
                <a:solidFill>
                  <a:srgbClr val="FFFF00"/>
                </a:solidFill>
              </a:rPr>
              <a:t>1 </a:t>
            </a:r>
            <a:r>
              <a:rPr lang="en-US" sz="2000" dirty="0" smtClean="0">
                <a:solidFill>
                  <a:srgbClr val="FFFF00"/>
                </a:solidFill>
              </a:rPr>
              <a:t>point)</a:t>
            </a:r>
          </a:p>
          <a:p>
            <a:pPr lvl="1">
              <a:buFont typeface="Wingdings" charset="2"/>
              <a:buChar char="q"/>
            </a:pPr>
            <a:r>
              <a:rPr lang="en-US" sz="2000" dirty="0" smtClean="0"/>
              <a:t>With each trait, be sure to show the textual evidence with citation from </a:t>
            </a:r>
            <a:r>
              <a:rPr lang="en-US" sz="2000" i="1" dirty="0" smtClean="0"/>
              <a:t>The Outsiders </a:t>
            </a:r>
            <a:r>
              <a:rPr lang="en-US" sz="2000" dirty="0" smtClean="0"/>
              <a:t>within your drawing. </a:t>
            </a:r>
            <a:r>
              <a:rPr lang="en-US" sz="2000" dirty="0" smtClean="0">
                <a:solidFill>
                  <a:srgbClr val="FFFF00"/>
                </a:solidFill>
              </a:rPr>
              <a:t>(</a:t>
            </a:r>
            <a:r>
              <a:rPr lang="en-US" sz="2000" dirty="0">
                <a:solidFill>
                  <a:srgbClr val="FFFF00"/>
                </a:solidFill>
              </a:rPr>
              <a:t>3 </a:t>
            </a:r>
            <a:r>
              <a:rPr lang="en-US" sz="2000" dirty="0" smtClean="0">
                <a:solidFill>
                  <a:srgbClr val="FFFF00"/>
                </a:solidFill>
              </a:rPr>
              <a:t>points</a:t>
            </a:r>
            <a:r>
              <a:rPr lang="en-US" sz="2000" dirty="0">
                <a:solidFill>
                  <a:srgbClr val="FFFF00"/>
                </a:solidFill>
              </a:rPr>
              <a:t>)</a:t>
            </a:r>
            <a:endParaRPr lang="en-US" sz="2000" dirty="0" smtClean="0">
              <a:solidFill>
                <a:srgbClr val="FFFF00"/>
              </a:solidFill>
            </a:endParaRPr>
          </a:p>
          <a:p>
            <a:pPr marL="457200" lvl="1" indent="0">
              <a:buNone/>
            </a:pPr>
            <a:r>
              <a:rPr lang="en-US" sz="2000" dirty="0" smtClean="0">
                <a:solidFill>
                  <a:srgbClr val="00B0F0"/>
                </a:solidFill>
              </a:rPr>
              <a:t>Clean white copy paper or other sketch paper – No line or grid paper allowed</a:t>
            </a:r>
          </a:p>
        </p:txBody>
      </p:sp>
      <p:sp>
        <p:nvSpPr>
          <p:cNvPr id="4" name="TextBox 3"/>
          <p:cNvSpPr txBox="1"/>
          <p:nvPr/>
        </p:nvSpPr>
        <p:spPr>
          <a:xfrm>
            <a:off x="7602595" y="6383810"/>
            <a:ext cx="1331502" cy="369332"/>
          </a:xfrm>
          <a:prstGeom prst="rect">
            <a:avLst/>
          </a:prstGeom>
          <a:noFill/>
        </p:spPr>
        <p:txBody>
          <a:bodyPr wrap="none" rtlCol="0">
            <a:spAutoFit/>
          </a:bodyPr>
          <a:lstStyle/>
          <a:p>
            <a:r>
              <a:rPr lang="en-US" dirty="0" smtClean="0">
                <a:hlinkClick r:id="rId2" action="ppaction://hlinksldjump"/>
              </a:rPr>
              <a:t>Back to Chart</a:t>
            </a:r>
            <a:endParaRPr lang="en-US" dirty="0"/>
          </a:p>
        </p:txBody>
      </p:sp>
    </p:spTree>
    <p:extLst>
      <p:ext uri="{BB962C8B-B14F-4D97-AF65-F5344CB8AC3E}">
        <p14:creationId xmlns:p14="http://schemas.microsoft.com/office/powerpoint/2010/main" val="2330138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568"/>
            <a:ext cx="7924800" cy="649012"/>
          </a:xfrm>
        </p:spPr>
        <p:txBody>
          <a:bodyPr/>
          <a:lstStyle/>
          <a:p>
            <a:pPr algn="ctr"/>
            <a:r>
              <a:rPr lang="en-US" sz="2400" dirty="0"/>
              <a:t>STANDARDS FOR </a:t>
            </a:r>
            <a:r>
              <a:rPr lang="en-US" sz="2400" i="1" dirty="0"/>
              <a:t>THE </a:t>
            </a:r>
            <a:r>
              <a:rPr lang="en-US" sz="2400" i="1" dirty="0" smtClean="0"/>
              <a:t>OUTSIDERS</a:t>
            </a:r>
            <a:br>
              <a:rPr lang="en-US" sz="2400" i="1" dirty="0" smtClean="0"/>
            </a:br>
            <a:r>
              <a:rPr lang="en-US" sz="2400" i="1" dirty="0" smtClean="0"/>
              <a:t> </a:t>
            </a:r>
            <a:r>
              <a:rPr lang="en-US" sz="2400" dirty="0"/>
              <a:t>CHOICE BOARD </a:t>
            </a:r>
            <a:r>
              <a:rPr lang="en-US" sz="2400" dirty="0" smtClean="0"/>
              <a:t>PROJECT (EXPRESSIVE)</a:t>
            </a:r>
            <a:endParaRPr lang="en-US" sz="2400" dirty="0"/>
          </a:p>
        </p:txBody>
      </p:sp>
      <p:sp>
        <p:nvSpPr>
          <p:cNvPr id="3" name="Content Placeholder 2"/>
          <p:cNvSpPr>
            <a:spLocks noGrp="1"/>
          </p:cNvSpPr>
          <p:nvPr>
            <p:ph sz="quarter" idx="13"/>
          </p:nvPr>
        </p:nvSpPr>
        <p:spPr>
          <a:xfrm>
            <a:off x="609600" y="768626"/>
            <a:ext cx="7924800" cy="5751444"/>
          </a:xfrm>
        </p:spPr>
        <p:txBody>
          <a:bodyPr>
            <a:normAutofit/>
          </a:bodyPr>
          <a:lstStyle/>
          <a:p>
            <a:endParaRPr lang="en-US" sz="1200" b="1" dirty="0" smtClean="0"/>
          </a:p>
          <a:p>
            <a:pPr marL="0" indent="0">
              <a:buNone/>
            </a:pPr>
            <a:r>
              <a:rPr lang="en-US" sz="1200" b="1" dirty="0" smtClean="0"/>
              <a:t>ELACC6L1a</a:t>
            </a:r>
            <a:r>
              <a:rPr lang="en-US" sz="1200" b="1" dirty="0"/>
              <a:t>-e:</a:t>
            </a:r>
            <a:r>
              <a:rPr lang="en-US" sz="1200" dirty="0"/>
              <a:t> </a:t>
            </a:r>
            <a:r>
              <a:rPr lang="en-US" sz="1200" dirty="0" smtClean="0"/>
              <a:t>I can demonstrate </a:t>
            </a:r>
            <a:r>
              <a:rPr lang="en-US" sz="1200" dirty="0"/>
              <a:t>command of the conventions of standard English grammar and usage when writing or speaking.</a:t>
            </a:r>
          </a:p>
          <a:p>
            <a:pPr marL="0" indent="0">
              <a:buNone/>
            </a:pPr>
            <a:r>
              <a:rPr lang="en-US" sz="1200" b="1" dirty="0"/>
              <a:t>ELACC6</a:t>
            </a:r>
            <a:r>
              <a:rPr lang="en-US" sz="1200" b="1" dirty="0" smtClean="0"/>
              <a:t>L2a</a:t>
            </a:r>
            <a:r>
              <a:rPr lang="en-US" sz="1200" b="1" dirty="0"/>
              <a:t>-b: </a:t>
            </a:r>
            <a:r>
              <a:rPr lang="en-US" sz="1200" dirty="0" smtClean="0"/>
              <a:t>I can demonstrate </a:t>
            </a:r>
            <a:r>
              <a:rPr lang="en-US" sz="1200" dirty="0"/>
              <a:t>command of the conventions of standard English capitalization, punctuation, and spelling when writing</a:t>
            </a:r>
          </a:p>
          <a:p>
            <a:pPr marL="0" indent="0">
              <a:buNone/>
            </a:pPr>
            <a:r>
              <a:rPr lang="en-US" sz="1200" b="1" dirty="0"/>
              <a:t>ELACC6</a:t>
            </a:r>
            <a:r>
              <a:rPr lang="en-US" sz="1200" b="1" dirty="0" smtClean="0"/>
              <a:t>L4c</a:t>
            </a:r>
            <a:r>
              <a:rPr lang="en-US" sz="1200" b="1" dirty="0"/>
              <a:t>: </a:t>
            </a:r>
            <a:r>
              <a:rPr lang="en-US" sz="1200" dirty="0" smtClean="0"/>
              <a:t>I can consult </a:t>
            </a:r>
            <a:r>
              <a:rPr lang="en-US" sz="1200" dirty="0"/>
              <a:t>reference materials (e.g. dictionaries, glossaries, thesauruses), both print and digital, to find the pronunciation of a word or determine or clarify its precise meaning or its part of speech.</a:t>
            </a:r>
          </a:p>
          <a:p>
            <a:pPr marL="0" indent="0">
              <a:buNone/>
            </a:pPr>
            <a:r>
              <a:rPr lang="en-US" sz="1200" b="1" dirty="0"/>
              <a:t>ELACC6</a:t>
            </a:r>
            <a:r>
              <a:rPr lang="en-US" sz="1200" b="1" dirty="0" smtClean="0"/>
              <a:t>L5a</a:t>
            </a:r>
            <a:r>
              <a:rPr lang="en-US" sz="1200" b="1" dirty="0"/>
              <a:t>-c: </a:t>
            </a:r>
            <a:r>
              <a:rPr lang="en-US" sz="1200" dirty="0" smtClean="0"/>
              <a:t>I can demonstrate </a:t>
            </a:r>
            <a:r>
              <a:rPr lang="en-US" sz="1200" dirty="0"/>
              <a:t>understanding of figurative language, word relationships, and nuances in word meanings.</a:t>
            </a:r>
          </a:p>
          <a:p>
            <a:pPr marL="0" indent="0">
              <a:buNone/>
            </a:pPr>
            <a:r>
              <a:rPr lang="en-US" sz="1200" b="1" dirty="0"/>
              <a:t>ELACC6</a:t>
            </a:r>
            <a:r>
              <a:rPr lang="en-US" sz="1200" b="1" dirty="0" smtClean="0"/>
              <a:t>L6</a:t>
            </a:r>
            <a:r>
              <a:rPr lang="en-US" sz="1200" b="1" dirty="0"/>
              <a:t>: </a:t>
            </a:r>
            <a:r>
              <a:rPr lang="en-US" sz="1200" dirty="0" smtClean="0"/>
              <a:t>I can acquire </a:t>
            </a:r>
            <a:r>
              <a:rPr lang="en-US" sz="1200" dirty="0"/>
              <a:t>and use accurately grade-appropriate general academic and domain-specific words and phrases; gather vocabulary knowledge when considering a word or phrase important to comprehension or expression.</a:t>
            </a:r>
          </a:p>
          <a:p>
            <a:pPr marL="0" indent="0">
              <a:buNone/>
            </a:pPr>
            <a:r>
              <a:rPr lang="en-US" sz="1200" b="1" dirty="0"/>
              <a:t>ELACC6</a:t>
            </a:r>
            <a:r>
              <a:rPr lang="en-US" sz="1200" b="1" dirty="0" smtClean="0"/>
              <a:t>W2a</a:t>
            </a:r>
            <a:r>
              <a:rPr lang="en-US" sz="1200" b="1" dirty="0"/>
              <a:t>-f: </a:t>
            </a:r>
            <a:r>
              <a:rPr lang="en-US" sz="1200" dirty="0" smtClean="0"/>
              <a:t>I can write </a:t>
            </a:r>
            <a:r>
              <a:rPr lang="en-US" sz="1200" dirty="0"/>
              <a:t>informative/explanatory texts to examine a topic and convey ideas, concepts, and information through the selection, organization, and analysis of relevant content.</a:t>
            </a:r>
          </a:p>
          <a:p>
            <a:pPr marL="0" indent="0">
              <a:buNone/>
            </a:pPr>
            <a:r>
              <a:rPr lang="en-US" sz="1200" b="1" dirty="0"/>
              <a:t>ELACC6</a:t>
            </a:r>
            <a:r>
              <a:rPr lang="en-US" sz="1200" b="1" dirty="0" smtClean="0"/>
              <a:t>W3a</a:t>
            </a:r>
            <a:r>
              <a:rPr lang="en-US" sz="1200" b="1" dirty="0"/>
              <a:t>-e: </a:t>
            </a:r>
            <a:r>
              <a:rPr lang="en-US" sz="1200" dirty="0" smtClean="0"/>
              <a:t>I can write </a:t>
            </a:r>
            <a:r>
              <a:rPr lang="en-US" sz="1200" dirty="0"/>
              <a:t>narratives to develop real or imagined experiences or events using effective technique, relevant descriptive details, and well-structured event sequences. </a:t>
            </a:r>
          </a:p>
          <a:p>
            <a:pPr marL="0" indent="0">
              <a:buNone/>
            </a:pPr>
            <a:r>
              <a:rPr lang="en-US" sz="1200" b="1" dirty="0"/>
              <a:t>ELACC6</a:t>
            </a:r>
            <a:r>
              <a:rPr lang="en-US" sz="1200" b="1" dirty="0" smtClean="0"/>
              <a:t>W4</a:t>
            </a:r>
            <a:r>
              <a:rPr lang="en-US" sz="1200" b="1" dirty="0"/>
              <a:t>: </a:t>
            </a:r>
            <a:r>
              <a:rPr lang="en-US" sz="1200" dirty="0" smtClean="0"/>
              <a:t>I can produce </a:t>
            </a:r>
            <a:r>
              <a:rPr lang="en-US" sz="1200" dirty="0"/>
              <a:t>clear and coherent writing in which the development, organization, and style are appropriate to task, purpose, and audience. </a:t>
            </a:r>
          </a:p>
          <a:p>
            <a:pPr marL="0" indent="0">
              <a:buNone/>
            </a:pPr>
            <a:r>
              <a:rPr lang="en-US" sz="1200" b="1" dirty="0"/>
              <a:t>ELACC6</a:t>
            </a:r>
            <a:r>
              <a:rPr lang="en-US" sz="1200" b="1" dirty="0" smtClean="0"/>
              <a:t>W5</a:t>
            </a:r>
            <a:r>
              <a:rPr lang="en-US" sz="1200" b="1" dirty="0"/>
              <a:t>: </a:t>
            </a:r>
            <a:r>
              <a:rPr lang="en-US" sz="1200" dirty="0"/>
              <a:t>With some guidance and support from peers and adults, </a:t>
            </a:r>
            <a:r>
              <a:rPr lang="en-US" sz="1200" dirty="0" smtClean="0"/>
              <a:t>I can develop </a:t>
            </a:r>
            <a:r>
              <a:rPr lang="en-US" sz="1200" dirty="0"/>
              <a:t>and strengthen writing as needed by planning, revising, editing, rewriting, or trying a new approach.</a:t>
            </a:r>
          </a:p>
          <a:p>
            <a:pPr marL="0" indent="0">
              <a:buNone/>
            </a:pPr>
            <a:r>
              <a:rPr lang="en-US" sz="1200" b="1" dirty="0"/>
              <a:t>ELACC6</a:t>
            </a:r>
            <a:r>
              <a:rPr lang="en-US" sz="1200" b="1" dirty="0" smtClean="0"/>
              <a:t>W6</a:t>
            </a:r>
            <a:r>
              <a:rPr lang="en-US" sz="1200" b="1" dirty="0"/>
              <a:t>: </a:t>
            </a:r>
            <a:r>
              <a:rPr lang="en-US" sz="1200" dirty="0" smtClean="0"/>
              <a:t>I can use </a:t>
            </a:r>
            <a:r>
              <a:rPr lang="en-US" sz="1200" dirty="0"/>
              <a:t>technology, including the internet, to produce and publish writing as well as to interact and collaborate with others; demonstrate sufficient command of keyboarding skills to type a minimum of three pages in a single sitting.</a:t>
            </a:r>
          </a:p>
          <a:p>
            <a:pPr marL="0" indent="0">
              <a:buNone/>
            </a:pPr>
            <a:r>
              <a:rPr lang="en-US" sz="1200" b="1" dirty="0"/>
              <a:t>ELACC6</a:t>
            </a:r>
            <a:r>
              <a:rPr lang="en-US" sz="1200" b="1" dirty="0" smtClean="0"/>
              <a:t>W9</a:t>
            </a:r>
            <a:r>
              <a:rPr lang="en-US" sz="1200" b="1" dirty="0"/>
              <a:t>: </a:t>
            </a:r>
            <a:r>
              <a:rPr lang="en-US" sz="1200" dirty="0" smtClean="0"/>
              <a:t>I can draw </a:t>
            </a:r>
            <a:r>
              <a:rPr lang="en-US" sz="1200" dirty="0"/>
              <a:t>evidence from literary or informational texts to support analysis, reflection, and research.</a:t>
            </a:r>
          </a:p>
          <a:p>
            <a:pPr marL="0" indent="0">
              <a:buNone/>
            </a:pPr>
            <a:r>
              <a:rPr lang="en-US" sz="1200" b="1" dirty="0"/>
              <a:t>ELACC6</a:t>
            </a:r>
            <a:r>
              <a:rPr lang="en-US" sz="1200" b="1" dirty="0" smtClean="0"/>
              <a:t>W10</a:t>
            </a:r>
            <a:r>
              <a:rPr lang="en-US" sz="1200" b="1" dirty="0"/>
              <a:t>: </a:t>
            </a:r>
            <a:r>
              <a:rPr lang="en-US" sz="1200" dirty="0" smtClean="0"/>
              <a:t>I can write </a:t>
            </a:r>
            <a:r>
              <a:rPr lang="en-US" sz="1200" dirty="0"/>
              <a:t>routinely over extended time frames (time for research, reflection, and revision) and shorter time frames (a single sitting or a day or two) for a range of discipline-specific tasks, purposes, and audiences.</a:t>
            </a:r>
          </a:p>
          <a:p>
            <a:pPr marL="0" indent="0">
              <a:buNone/>
            </a:pPr>
            <a:endParaRPr lang="en-US" sz="1200" dirty="0"/>
          </a:p>
        </p:txBody>
      </p:sp>
    </p:spTree>
    <p:extLst>
      <p:ext uri="{BB962C8B-B14F-4D97-AF65-F5344CB8AC3E}">
        <p14:creationId xmlns:p14="http://schemas.microsoft.com/office/powerpoint/2010/main" val="1322941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5568"/>
            <a:ext cx="7924800" cy="649012"/>
          </a:xfrm>
        </p:spPr>
        <p:txBody>
          <a:bodyPr/>
          <a:lstStyle/>
          <a:p>
            <a:pPr algn="ctr"/>
            <a:r>
              <a:rPr lang="en-US" sz="2400" dirty="0"/>
              <a:t>STANDARDS FOR </a:t>
            </a:r>
            <a:r>
              <a:rPr lang="en-US" sz="2400" i="1" dirty="0"/>
              <a:t>THE </a:t>
            </a:r>
            <a:r>
              <a:rPr lang="en-US" sz="2400" i="1" dirty="0" smtClean="0"/>
              <a:t>OUTSIDERS</a:t>
            </a:r>
            <a:br>
              <a:rPr lang="en-US" sz="2400" i="1" dirty="0" smtClean="0"/>
            </a:br>
            <a:r>
              <a:rPr lang="en-US" sz="2400" i="1" dirty="0" smtClean="0"/>
              <a:t> </a:t>
            </a:r>
            <a:r>
              <a:rPr lang="en-US" sz="2400" dirty="0"/>
              <a:t>CHOICE BOARD </a:t>
            </a:r>
            <a:r>
              <a:rPr lang="en-US" sz="2400" dirty="0" smtClean="0"/>
              <a:t>PROJECT (reflective)</a:t>
            </a:r>
            <a:endParaRPr lang="en-US" sz="2400" dirty="0"/>
          </a:p>
        </p:txBody>
      </p:sp>
      <p:sp>
        <p:nvSpPr>
          <p:cNvPr id="3" name="Content Placeholder 2"/>
          <p:cNvSpPr>
            <a:spLocks noGrp="1"/>
          </p:cNvSpPr>
          <p:nvPr>
            <p:ph sz="quarter" idx="13"/>
          </p:nvPr>
        </p:nvSpPr>
        <p:spPr>
          <a:xfrm>
            <a:off x="609600" y="768626"/>
            <a:ext cx="7924800" cy="5751444"/>
          </a:xfrm>
        </p:spPr>
        <p:txBody>
          <a:bodyPr>
            <a:normAutofit/>
          </a:bodyPr>
          <a:lstStyle/>
          <a:p>
            <a:endParaRPr lang="en-US" sz="1200" b="1" dirty="0" smtClean="0"/>
          </a:p>
          <a:p>
            <a:pPr marL="0" indent="0">
              <a:buNone/>
            </a:pPr>
            <a:endParaRPr lang="en-US" sz="1200" dirty="0"/>
          </a:p>
        </p:txBody>
      </p:sp>
      <p:sp>
        <p:nvSpPr>
          <p:cNvPr id="4" name="TextBox 3"/>
          <p:cNvSpPr txBox="1"/>
          <p:nvPr/>
        </p:nvSpPr>
        <p:spPr>
          <a:xfrm>
            <a:off x="609600" y="1596980"/>
            <a:ext cx="8096518" cy="5632311"/>
          </a:xfrm>
          <a:prstGeom prst="rect">
            <a:avLst/>
          </a:prstGeom>
          <a:noFill/>
        </p:spPr>
        <p:txBody>
          <a:bodyPr wrap="square" rtlCol="0">
            <a:spAutoFit/>
          </a:bodyPr>
          <a:lstStyle/>
          <a:p>
            <a:r>
              <a:rPr lang="en-US" sz="1200" dirty="0"/>
              <a:t>ELACC6L2:  I can demonstrate command of the conventions of standard English – capitalization, punctuation, and </a:t>
            </a:r>
            <a:r>
              <a:rPr lang="en-US" sz="1200" dirty="0" smtClean="0"/>
              <a:t>spelling</a:t>
            </a:r>
          </a:p>
          <a:p>
            <a:endParaRPr lang="en-US" sz="1200" dirty="0" smtClean="0"/>
          </a:p>
          <a:p>
            <a:r>
              <a:rPr lang="en-US" sz="1200" dirty="0" smtClean="0"/>
              <a:t>ELACC6W1 (a-e): I can write arguments to support claims with clear reasons and relevant evidence.</a:t>
            </a:r>
          </a:p>
          <a:p>
            <a:endParaRPr lang="en-US" sz="1200" dirty="0" smtClean="0"/>
          </a:p>
          <a:p>
            <a:r>
              <a:rPr lang="en-US" sz="1200" dirty="0" smtClean="0"/>
              <a:t>ELACC6W4: I can produce clear and coherent writing in which the development, organization, and style are appropriate to talk, purpose, and audience.</a:t>
            </a:r>
          </a:p>
          <a:p>
            <a:endParaRPr lang="en-US" sz="1200" dirty="0" smtClean="0"/>
          </a:p>
          <a:p>
            <a:r>
              <a:rPr lang="en-US" sz="1200" dirty="0" smtClean="0"/>
              <a:t>ELACC6W5: I can, with some guidance and support from peers and adults, develop and strengthen writing as needed by planning, revising, editing, rewriting, or trying a new approach. </a:t>
            </a:r>
          </a:p>
          <a:p>
            <a:endParaRPr lang="en-US" sz="1200" dirty="0" smtClean="0"/>
          </a:p>
          <a:p>
            <a:r>
              <a:rPr lang="en-US" sz="1200" dirty="0" smtClean="0"/>
              <a:t>ELACC6W10: I can write routinely over extended time frames (time for research, reflection, and revision) and shorter time frames (a single sitting or a day or two) for a range of discipline-specific tasks, purposes, and audiences.</a:t>
            </a:r>
          </a:p>
          <a:p>
            <a:endParaRPr lang="en-US" sz="1200" dirty="0"/>
          </a:p>
          <a:p>
            <a:r>
              <a:rPr lang="en-US" sz="1200" b="1" dirty="0" smtClean="0"/>
              <a:t>ELACC6RL2</a:t>
            </a:r>
            <a:r>
              <a:rPr lang="en-US" sz="1200" b="1" dirty="0"/>
              <a:t>: </a:t>
            </a:r>
            <a:r>
              <a:rPr lang="en-US" sz="1200" b="1" dirty="0" smtClean="0"/>
              <a:t>I can d</a:t>
            </a:r>
            <a:r>
              <a:rPr lang="en-US" sz="1200" dirty="0" smtClean="0"/>
              <a:t>etermine </a:t>
            </a:r>
            <a:r>
              <a:rPr lang="en-US" sz="1200" dirty="0"/>
              <a:t>a theme or central idea of a text and how it is conveyed through particular details; provide a summary of the text distinct from personal opinions or judgments. 	</a:t>
            </a:r>
            <a:endParaRPr lang="en-US" sz="1200" dirty="0" smtClean="0"/>
          </a:p>
          <a:p>
            <a:endParaRPr lang="en-US" sz="1200" dirty="0" smtClean="0"/>
          </a:p>
          <a:p>
            <a:r>
              <a:rPr lang="en-US" sz="1200" b="1" dirty="0" smtClean="0"/>
              <a:t>ELACC6RL3 :I can d</a:t>
            </a:r>
            <a:r>
              <a:rPr lang="en-US" sz="1200" dirty="0" smtClean="0"/>
              <a:t>escribe </a:t>
            </a:r>
            <a:r>
              <a:rPr lang="en-US" sz="1200" dirty="0"/>
              <a:t>how a particular story’s or drama’s plot unfolds in a series of episodes as well as how the characters respond or change as the plot moves towards a resolution. 	</a:t>
            </a:r>
            <a:endParaRPr lang="en-US" sz="1200" dirty="0" smtClean="0"/>
          </a:p>
          <a:p>
            <a:endParaRPr lang="en-US" sz="1200" dirty="0"/>
          </a:p>
          <a:p>
            <a:r>
              <a:rPr lang="en-US" sz="1200" b="1" dirty="0" smtClean="0"/>
              <a:t>ELACC6RL5</a:t>
            </a:r>
            <a:r>
              <a:rPr lang="en-US" sz="1200" b="1" dirty="0"/>
              <a:t>: </a:t>
            </a:r>
            <a:r>
              <a:rPr lang="en-US" sz="1200" b="1" dirty="0" smtClean="0"/>
              <a:t>I can a</a:t>
            </a:r>
            <a:r>
              <a:rPr lang="en-US" sz="1200" dirty="0" smtClean="0"/>
              <a:t>nalyze </a:t>
            </a:r>
            <a:r>
              <a:rPr lang="en-US" sz="1200" dirty="0"/>
              <a:t>how a particular sentence, chapter, scene, or stanza fits into the overall structure of a text and contributes to the development of the theme, setting, or plot. </a:t>
            </a:r>
            <a:endParaRPr lang="en-US" sz="1200" dirty="0" smtClean="0"/>
          </a:p>
          <a:p>
            <a:r>
              <a:rPr lang="en-US" sz="1200" dirty="0"/>
              <a:t>	</a:t>
            </a:r>
          </a:p>
          <a:p>
            <a:r>
              <a:rPr lang="en-US" sz="1200" b="1" dirty="0" smtClean="0"/>
              <a:t>ELACC6RL6: I can e</a:t>
            </a:r>
            <a:r>
              <a:rPr lang="en-US" sz="1200" dirty="0" smtClean="0"/>
              <a:t>xplain </a:t>
            </a:r>
            <a:r>
              <a:rPr lang="en-US" sz="1200" dirty="0"/>
              <a:t>how an author develops the point of view of the narrator or speaker in a text. 	</a:t>
            </a:r>
          </a:p>
          <a:p>
            <a:endParaRPr lang="en-US" sz="1200" dirty="0"/>
          </a:p>
          <a:p>
            <a:endParaRPr lang="en-US" sz="1200" dirty="0" smtClean="0"/>
          </a:p>
          <a:p>
            <a:endParaRPr lang="en-US" sz="1200" dirty="0" smtClean="0"/>
          </a:p>
          <a:p>
            <a:endParaRPr lang="en-US" sz="1200" dirty="0" smtClean="0"/>
          </a:p>
          <a:p>
            <a:endParaRPr lang="en-US" dirty="0"/>
          </a:p>
          <a:p>
            <a:endParaRPr lang="en-US" dirty="0"/>
          </a:p>
        </p:txBody>
      </p:sp>
    </p:spTree>
    <p:extLst>
      <p:ext uri="{BB962C8B-B14F-4D97-AF65-F5344CB8AC3E}">
        <p14:creationId xmlns:p14="http://schemas.microsoft.com/office/powerpoint/2010/main" val="8938248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8882"/>
            <a:ext cx="7924800" cy="746756"/>
          </a:xfrm>
        </p:spPr>
        <p:txBody>
          <a:bodyPr/>
          <a:lstStyle/>
          <a:p>
            <a:pPr algn="ctr"/>
            <a:r>
              <a:rPr lang="en-US" sz="2400" dirty="0"/>
              <a:t>STANDARDS FOR </a:t>
            </a:r>
            <a:r>
              <a:rPr lang="en-US" sz="2400" i="1" dirty="0"/>
              <a:t>THE OUTSIDERS </a:t>
            </a:r>
            <a:r>
              <a:rPr lang="en-US" sz="2400" i="1" dirty="0" smtClean="0"/>
              <a:t/>
            </a:r>
            <a:br>
              <a:rPr lang="en-US" sz="2400" i="1" dirty="0" smtClean="0"/>
            </a:br>
            <a:r>
              <a:rPr lang="en-US" sz="2400" dirty="0" smtClean="0"/>
              <a:t>CHOICE </a:t>
            </a:r>
            <a:r>
              <a:rPr lang="en-US" sz="2400" dirty="0"/>
              <a:t>BOARD </a:t>
            </a:r>
            <a:r>
              <a:rPr lang="en-US" sz="2400" dirty="0" smtClean="0"/>
              <a:t>PROJECT (MUSICAL)</a:t>
            </a:r>
            <a:endParaRPr lang="en-US" sz="2400" dirty="0"/>
          </a:p>
        </p:txBody>
      </p:sp>
      <p:sp>
        <p:nvSpPr>
          <p:cNvPr id="3" name="Content Placeholder 2"/>
          <p:cNvSpPr>
            <a:spLocks noGrp="1"/>
          </p:cNvSpPr>
          <p:nvPr>
            <p:ph sz="quarter" idx="13"/>
          </p:nvPr>
        </p:nvSpPr>
        <p:spPr>
          <a:xfrm>
            <a:off x="609600" y="1070112"/>
            <a:ext cx="7924800" cy="5516217"/>
          </a:xfrm>
        </p:spPr>
        <p:txBody>
          <a:bodyPr>
            <a:normAutofit/>
          </a:bodyPr>
          <a:lstStyle/>
          <a:p>
            <a:pPr marL="0" indent="0">
              <a:buNone/>
            </a:pPr>
            <a:r>
              <a:rPr lang="en-US" sz="1200" dirty="0" smtClean="0"/>
              <a:t>ELACC6RL1: I </a:t>
            </a:r>
            <a:r>
              <a:rPr lang="en-US" sz="1200" dirty="0"/>
              <a:t>can cite textual evidence to support analysis of what the texts says explicitly as well as inferences drawn from the text.</a:t>
            </a:r>
          </a:p>
          <a:p>
            <a:pPr marL="0" indent="0">
              <a:buNone/>
            </a:pPr>
            <a:r>
              <a:rPr lang="en-US" sz="1200" dirty="0"/>
              <a:t>ELACC6RL2: I can determine a theme of a text and how it is conveyed through particular </a:t>
            </a:r>
            <a:r>
              <a:rPr lang="en-US" sz="1200" dirty="0" smtClean="0"/>
              <a:t>details.</a:t>
            </a:r>
          </a:p>
          <a:p>
            <a:pPr marL="0" indent="0">
              <a:buNone/>
            </a:pPr>
            <a:r>
              <a:rPr lang="en-US" sz="1200" dirty="0"/>
              <a:t>ELACC6RL4:  </a:t>
            </a:r>
            <a:r>
              <a:rPr lang="en-US" sz="1200" dirty="0" smtClean="0"/>
              <a:t>I can determine the meaning of words and phrases as they are used in a text and analyze the impact of a specific word choice on meaning and tone.</a:t>
            </a:r>
            <a:endParaRPr lang="en-US" sz="1200" dirty="0"/>
          </a:p>
          <a:p>
            <a:pPr marL="0" indent="0">
              <a:buNone/>
            </a:pPr>
            <a:r>
              <a:rPr lang="en-US" sz="1200" dirty="0"/>
              <a:t>ELACC6RL5:  I can analyze how a particular sentence, chapter, scene, or stanza fits into the overall structure of a text and contributes to the development of the theme</a:t>
            </a:r>
            <a:r>
              <a:rPr lang="en-US" sz="1200" dirty="0" smtClean="0"/>
              <a:t>.</a:t>
            </a:r>
          </a:p>
          <a:p>
            <a:pPr marL="0" indent="0">
              <a:buNone/>
            </a:pPr>
            <a:r>
              <a:rPr lang="en-US" sz="1200" dirty="0"/>
              <a:t>ELACC6RL9:  </a:t>
            </a:r>
            <a:r>
              <a:rPr lang="en-US" sz="1200" dirty="0" smtClean="0"/>
              <a:t>I can compare and contrast texts in different forms and make connections between similar themes and topics.</a:t>
            </a:r>
            <a:endParaRPr lang="en-US" sz="1200" dirty="0"/>
          </a:p>
          <a:p>
            <a:pPr marL="0" indent="0">
              <a:buNone/>
            </a:pPr>
            <a:r>
              <a:rPr lang="en-US" sz="1200" dirty="0" smtClean="0"/>
              <a:t>ELACC6W1:  I can support claims with clear reasons and relevant evidence.</a:t>
            </a:r>
            <a:endParaRPr lang="en-US" sz="1200" dirty="0"/>
          </a:p>
          <a:p>
            <a:pPr marL="0" indent="0">
              <a:buNone/>
            </a:pPr>
            <a:r>
              <a:rPr lang="en-US" sz="1200" dirty="0"/>
              <a:t>ELACC6W4: </a:t>
            </a:r>
            <a:r>
              <a:rPr lang="en-US" sz="1200" dirty="0" smtClean="0"/>
              <a:t> </a:t>
            </a:r>
            <a:r>
              <a:rPr lang="en-US" sz="1200" dirty="0"/>
              <a:t>I can produce clear and coherent writing with appropriate organization and style for the task, purpose, and audience.</a:t>
            </a:r>
          </a:p>
          <a:p>
            <a:pPr marL="0" indent="0">
              <a:buNone/>
            </a:pPr>
            <a:r>
              <a:rPr lang="en-US" sz="1200" dirty="0"/>
              <a:t>ELACC6W6 : </a:t>
            </a:r>
            <a:r>
              <a:rPr lang="en-US" sz="1200" dirty="0" smtClean="0"/>
              <a:t> I </a:t>
            </a:r>
            <a:r>
              <a:rPr lang="en-US" sz="1200" dirty="0"/>
              <a:t>can </a:t>
            </a:r>
            <a:r>
              <a:rPr lang="en-US" sz="1200" dirty="0" smtClean="0"/>
              <a:t>utilize technology </a:t>
            </a:r>
            <a:r>
              <a:rPr lang="en-US" sz="1200" dirty="0"/>
              <a:t>to produce and publish my ideas/writing</a:t>
            </a:r>
            <a:r>
              <a:rPr lang="en-US" sz="1200" dirty="0" smtClean="0"/>
              <a:t>. (Digital products)</a:t>
            </a:r>
          </a:p>
          <a:p>
            <a:pPr marL="0" indent="0">
              <a:buNone/>
            </a:pPr>
            <a:r>
              <a:rPr lang="en-US" sz="1200" dirty="0"/>
              <a:t>ELACC6W8:  </a:t>
            </a:r>
            <a:r>
              <a:rPr lang="en-US" sz="1200" dirty="0" smtClean="0"/>
              <a:t>I can gather relevant information from multiple sources, quote, paraphrase, and draw conclusions while avoiding plagiarism.</a:t>
            </a:r>
            <a:endParaRPr lang="en-US" sz="1200" dirty="0"/>
          </a:p>
          <a:p>
            <a:pPr marL="0" indent="0">
              <a:buNone/>
            </a:pPr>
            <a:r>
              <a:rPr lang="en-US" sz="1200" dirty="0"/>
              <a:t>ELACC6W9:  I can draw evidence from literary texts to support analysis and </a:t>
            </a:r>
            <a:r>
              <a:rPr lang="en-US" sz="1200" dirty="0" smtClean="0"/>
              <a:t>reflection.</a:t>
            </a:r>
            <a:endParaRPr lang="en-US" sz="1200" dirty="0"/>
          </a:p>
          <a:p>
            <a:pPr marL="0" indent="0">
              <a:buNone/>
            </a:pPr>
            <a:r>
              <a:rPr lang="en-US" sz="1200" dirty="0"/>
              <a:t>ELACC6L2:  I can demonstrate command of the conventions of standard English – capitalization, punctuation, and spelling</a:t>
            </a:r>
          </a:p>
          <a:p>
            <a:pPr marL="0" indent="0">
              <a:buNone/>
            </a:pPr>
            <a:endParaRPr lang="en-US" sz="1200" dirty="0"/>
          </a:p>
        </p:txBody>
      </p:sp>
    </p:spTree>
    <p:extLst>
      <p:ext uri="{BB962C8B-B14F-4D97-AF65-F5344CB8AC3E}">
        <p14:creationId xmlns:p14="http://schemas.microsoft.com/office/powerpoint/2010/main" val="85341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STANDARDS FOR </a:t>
            </a:r>
            <a:r>
              <a:rPr lang="en-US" sz="2400" i="1" dirty="0" smtClean="0"/>
              <a:t>THE OUTSIDERS </a:t>
            </a:r>
            <a:br>
              <a:rPr lang="en-US" sz="2400" i="1" dirty="0" smtClean="0"/>
            </a:br>
            <a:r>
              <a:rPr lang="en-US" sz="2400" dirty="0" smtClean="0"/>
              <a:t>CHOICE BOARD PROJECT (LOGICAL)</a:t>
            </a:r>
            <a:endParaRPr lang="en-US" sz="2400" dirty="0"/>
          </a:p>
        </p:txBody>
      </p:sp>
      <p:sp>
        <p:nvSpPr>
          <p:cNvPr id="3" name="Content Placeholder 2"/>
          <p:cNvSpPr>
            <a:spLocks noGrp="1"/>
          </p:cNvSpPr>
          <p:nvPr>
            <p:ph sz="quarter" idx="13"/>
          </p:nvPr>
        </p:nvSpPr>
        <p:spPr/>
        <p:txBody>
          <a:bodyPr>
            <a:normAutofit fontScale="70000" lnSpcReduction="20000"/>
          </a:bodyPr>
          <a:lstStyle/>
          <a:p>
            <a:pPr marL="0" indent="0">
              <a:buNone/>
            </a:pPr>
            <a:r>
              <a:rPr lang="en-US" dirty="0" smtClean="0"/>
              <a:t>ELACC6RL1:  </a:t>
            </a:r>
            <a:r>
              <a:rPr lang="en-US" dirty="0"/>
              <a:t>I can cite textual evidence to support analysis of what the texts says explicitly as well as inferences drawn from the text.</a:t>
            </a:r>
          </a:p>
          <a:p>
            <a:pPr marL="0" indent="0">
              <a:buNone/>
            </a:pPr>
            <a:r>
              <a:rPr lang="en-US" dirty="0" smtClean="0"/>
              <a:t>ELACC6RL2:  </a:t>
            </a:r>
            <a:r>
              <a:rPr lang="en-US" dirty="0"/>
              <a:t>I can determine a theme of a text and how it is conveyed through particular </a:t>
            </a:r>
            <a:r>
              <a:rPr lang="en-US" dirty="0" smtClean="0"/>
              <a:t>details.</a:t>
            </a:r>
          </a:p>
          <a:p>
            <a:pPr marL="0" indent="0">
              <a:buNone/>
            </a:pPr>
            <a:r>
              <a:rPr lang="en-US" dirty="0" smtClean="0"/>
              <a:t>ELACCRL3:  can describe how the story’s plot unfolds in a series of episodes as well as how the characters respond or changes as the plot moves towards a resolution.</a:t>
            </a:r>
            <a:endParaRPr lang="en-US" dirty="0"/>
          </a:p>
          <a:p>
            <a:pPr marL="0" indent="0">
              <a:buNone/>
            </a:pPr>
            <a:r>
              <a:rPr lang="en-US" dirty="0" smtClean="0"/>
              <a:t>ELACC6RL5:  </a:t>
            </a:r>
            <a:r>
              <a:rPr lang="en-US" dirty="0"/>
              <a:t>I can analyze how a particular sentence, chapter, scene, or stanza fits into the overall structure of a text and contributes to the development of the theme.</a:t>
            </a:r>
          </a:p>
          <a:p>
            <a:pPr marL="0" indent="0">
              <a:buNone/>
            </a:pPr>
            <a:r>
              <a:rPr lang="en-US" dirty="0" smtClean="0"/>
              <a:t>ELACC6W1a-e:  </a:t>
            </a:r>
            <a:r>
              <a:rPr lang="en-US" dirty="0"/>
              <a:t>I can support claims with clear reasons and relevant evidence</a:t>
            </a:r>
            <a:r>
              <a:rPr lang="en-US" dirty="0" smtClean="0"/>
              <a:t>. </a:t>
            </a:r>
          </a:p>
          <a:p>
            <a:pPr marL="0" indent="0">
              <a:buNone/>
            </a:pPr>
            <a:r>
              <a:rPr lang="en-US" sz="1600" b="1" dirty="0" smtClean="0"/>
              <a:t>ELACC6W2a-f: I can write informative/explanatory texts to examine a topic and convey ideas. </a:t>
            </a:r>
            <a:endParaRPr lang="en-US" dirty="0" smtClean="0"/>
          </a:p>
          <a:p>
            <a:pPr marL="0" indent="0">
              <a:buNone/>
            </a:pPr>
            <a:r>
              <a:rPr lang="en-US" sz="1800" b="1" dirty="0"/>
              <a:t>ELACC6W3a-e: </a:t>
            </a:r>
            <a:r>
              <a:rPr lang="en-US" sz="1800" dirty="0"/>
              <a:t>I can write narratives to develop real or imagined experiences or events using effective technique, relevant descriptive details, and well-structured event sequences. </a:t>
            </a:r>
            <a:endParaRPr lang="en-US" sz="1800" dirty="0" smtClean="0"/>
          </a:p>
          <a:p>
            <a:pPr marL="0" indent="0">
              <a:buNone/>
            </a:pPr>
            <a:r>
              <a:rPr lang="en-US" dirty="0" smtClean="0"/>
              <a:t>ELACC6W4:  </a:t>
            </a:r>
            <a:r>
              <a:rPr lang="en-US" dirty="0"/>
              <a:t>I can produce clear and coherent writing with appropriate organization and style for the task, purpose, and audience.</a:t>
            </a:r>
          </a:p>
          <a:p>
            <a:pPr marL="0" indent="0">
              <a:buNone/>
            </a:pPr>
            <a:r>
              <a:rPr lang="en-US" dirty="0"/>
              <a:t>ELACC6W6 </a:t>
            </a:r>
            <a:r>
              <a:rPr lang="en-US" dirty="0" smtClean="0"/>
              <a:t>:  </a:t>
            </a:r>
            <a:r>
              <a:rPr lang="en-US" dirty="0"/>
              <a:t>I can utilize technology to produce and publish my ideas/writing. (Digital options)</a:t>
            </a:r>
            <a:r>
              <a:rPr lang="en-US" dirty="0" smtClean="0"/>
              <a:t>.</a:t>
            </a:r>
          </a:p>
          <a:p>
            <a:pPr marL="0" indent="0">
              <a:buNone/>
            </a:pPr>
            <a:r>
              <a:rPr lang="en-US" dirty="0" smtClean="0"/>
              <a:t>ELACC6W8 : I </a:t>
            </a:r>
            <a:r>
              <a:rPr lang="en-US" dirty="0"/>
              <a:t>can gather relevant information from multiple sources, quote, paraphrase, and draw conclusions while avoiding plagiarism. </a:t>
            </a:r>
          </a:p>
          <a:p>
            <a:pPr marL="0" indent="0">
              <a:buNone/>
            </a:pPr>
            <a:r>
              <a:rPr lang="en-US" dirty="0" smtClean="0"/>
              <a:t>ELACC6W9 : I </a:t>
            </a:r>
            <a:r>
              <a:rPr lang="en-US" dirty="0"/>
              <a:t>can draw evidence from literary texts to support analysis and </a:t>
            </a:r>
            <a:r>
              <a:rPr lang="en-US" dirty="0" smtClean="0"/>
              <a:t>reflection.</a:t>
            </a:r>
            <a:endParaRPr lang="en-US" dirty="0"/>
          </a:p>
          <a:p>
            <a:pPr marL="0" indent="0">
              <a:buNone/>
            </a:pPr>
            <a:r>
              <a:rPr lang="en-US" dirty="0"/>
              <a:t>ELACC6L2 </a:t>
            </a:r>
            <a:r>
              <a:rPr lang="en-US" dirty="0" smtClean="0"/>
              <a:t>:  </a:t>
            </a:r>
            <a:r>
              <a:rPr lang="en-US" dirty="0"/>
              <a:t>I can demonstrate command of the conventions of standard English – capitalization, punctuation, and </a:t>
            </a:r>
            <a:r>
              <a:rPr lang="en-US" dirty="0" smtClean="0"/>
              <a:t>spelling.</a:t>
            </a:r>
            <a:endParaRPr lang="en-US" dirty="0"/>
          </a:p>
          <a:p>
            <a:endParaRPr lang="en-US" dirty="0"/>
          </a:p>
        </p:txBody>
      </p:sp>
    </p:spTree>
    <p:extLst>
      <p:ext uri="{BB962C8B-B14F-4D97-AF65-F5344CB8AC3E}">
        <p14:creationId xmlns:p14="http://schemas.microsoft.com/office/powerpoint/2010/main" val="67972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Expressive:</a:t>
            </a:r>
            <a:r>
              <a:rPr lang="en-US" dirty="0" smtClean="0">
                <a:solidFill>
                  <a:srgbClr val="FF0000"/>
                </a:solidFill>
              </a:rPr>
              <a:t> </a:t>
            </a:r>
            <a:r>
              <a:rPr lang="en-US" dirty="0" smtClean="0"/>
              <a:t>Chapter 1-2 Character Connection Poem</a:t>
            </a:r>
            <a:endParaRPr lang="en-US" dirty="0"/>
          </a:p>
        </p:txBody>
      </p:sp>
      <p:sp>
        <p:nvSpPr>
          <p:cNvPr id="5" name="Content Placeholder 4"/>
          <p:cNvSpPr>
            <a:spLocks noGrp="1"/>
          </p:cNvSpPr>
          <p:nvPr>
            <p:ph sz="quarter" idx="13"/>
          </p:nvPr>
        </p:nvSpPr>
        <p:spPr>
          <a:xfrm>
            <a:off x="609600" y="1448553"/>
            <a:ext cx="7924800" cy="4114800"/>
          </a:xfrm>
        </p:spPr>
        <p:txBody>
          <a:bodyPr>
            <a:normAutofit/>
          </a:bodyPr>
          <a:lstStyle/>
          <a:p>
            <a:pPr marL="0" indent="0">
              <a:buNone/>
            </a:pPr>
            <a:r>
              <a:rPr lang="en-US" dirty="0" smtClean="0">
                <a:solidFill>
                  <a:srgbClr val="FF0000"/>
                </a:solidFill>
              </a:rPr>
              <a:t>DIRECTIONS: Write a poem about your connection with one of the characters in the novel. You may write about someone who is a lot like you, or you may write about a character who is your total opposite.</a:t>
            </a:r>
          </a:p>
          <a:p>
            <a:r>
              <a:rPr lang="en-US" dirty="0"/>
              <a:t>Title your </a:t>
            </a:r>
            <a:r>
              <a:rPr lang="en-US" dirty="0" smtClean="0"/>
              <a:t>poem. </a:t>
            </a:r>
            <a:r>
              <a:rPr lang="en-US" dirty="0">
                <a:solidFill>
                  <a:srgbClr val="FFFF00"/>
                </a:solidFill>
              </a:rPr>
              <a:t>(1</a:t>
            </a:r>
            <a:r>
              <a:rPr lang="en-US" sz="1800" dirty="0">
                <a:solidFill>
                  <a:srgbClr val="FFFF00"/>
                </a:solidFill>
              </a:rPr>
              <a:t> point</a:t>
            </a:r>
            <a:r>
              <a:rPr lang="en-US" dirty="0">
                <a:solidFill>
                  <a:srgbClr val="FFFF00"/>
                </a:solidFill>
              </a:rPr>
              <a:t>)</a:t>
            </a:r>
            <a:endParaRPr lang="en-US" dirty="0"/>
          </a:p>
          <a:p>
            <a:r>
              <a:rPr lang="en-US" dirty="0" smtClean="0"/>
              <a:t>Include at least 3 traits that you and the character both share, or three traits that make you opposites. </a:t>
            </a:r>
            <a:r>
              <a:rPr lang="en-US" dirty="0" smtClean="0">
                <a:solidFill>
                  <a:srgbClr val="FFFF00"/>
                </a:solidFill>
              </a:rPr>
              <a:t>(3 </a:t>
            </a:r>
            <a:r>
              <a:rPr lang="en-US" sz="1800" dirty="0" smtClean="0">
                <a:solidFill>
                  <a:srgbClr val="FFFF00"/>
                </a:solidFill>
              </a:rPr>
              <a:t>points</a:t>
            </a:r>
            <a:r>
              <a:rPr lang="en-US" dirty="0" smtClean="0">
                <a:solidFill>
                  <a:srgbClr val="FFFF00"/>
                </a:solidFill>
              </a:rPr>
              <a:t>)</a:t>
            </a:r>
            <a:r>
              <a:rPr lang="en-US" dirty="0" smtClean="0"/>
              <a:t> </a:t>
            </a:r>
          </a:p>
          <a:p>
            <a:r>
              <a:rPr lang="en-US" dirty="0" smtClean="0"/>
              <a:t>Use 2 types of </a:t>
            </a:r>
            <a:r>
              <a:rPr lang="en-US" dirty="0"/>
              <a:t>figurative language (alliteration, metaphor, simile, hyperbole, or personification) </a:t>
            </a:r>
            <a:r>
              <a:rPr lang="en-US" dirty="0" smtClean="0"/>
              <a:t>in your poem to describe your connection. </a:t>
            </a:r>
            <a:r>
              <a:rPr lang="en-US" dirty="0" smtClean="0">
                <a:solidFill>
                  <a:srgbClr val="FFFF00"/>
                </a:solidFill>
              </a:rPr>
              <a:t>(4</a:t>
            </a:r>
            <a:r>
              <a:rPr lang="en-US" sz="1800" dirty="0" smtClean="0">
                <a:solidFill>
                  <a:srgbClr val="FFFF00"/>
                </a:solidFill>
              </a:rPr>
              <a:t> </a:t>
            </a:r>
            <a:r>
              <a:rPr lang="en-US" sz="1800" dirty="0">
                <a:solidFill>
                  <a:srgbClr val="FFFF00"/>
                </a:solidFill>
              </a:rPr>
              <a:t>points</a:t>
            </a:r>
            <a:r>
              <a:rPr lang="en-US" dirty="0" smtClean="0">
                <a:solidFill>
                  <a:srgbClr val="FFFF00"/>
                </a:solidFill>
              </a:rPr>
              <a:t>)</a:t>
            </a:r>
          </a:p>
          <a:p>
            <a:r>
              <a:rPr lang="en-US" dirty="0" smtClean="0"/>
              <a:t>Cite the textual evidence of your chosen character’s traits at the end of the poem. This will be the page number where you read about that character’s traits. </a:t>
            </a:r>
            <a:r>
              <a:rPr lang="en-US" dirty="0" smtClean="0">
                <a:solidFill>
                  <a:srgbClr val="FFFF00"/>
                </a:solidFill>
              </a:rPr>
              <a:t>(2</a:t>
            </a:r>
            <a:r>
              <a:rPr lang="en-US" sz="1800" dirty="0" smtClean="0">
                <a:solidFill>
                  <a:srgbClr val="FFFF00"/>
                </a:solidFill>
              </a:rPr>
              <a:t> </a:t>
            </a:r>
            <a:r>
              <a:rPr lang="en-US" sz="1800" dirty="0">
                <a:solidFill>
                  <a:srgbClr val="FFFF00"/>
                </a:solidFill>
              </a:rPr>
              <a:t>points</a:t>
            </a:r>
            <a:r>
              <a:rPr lang="en-US" dirty="0" smtClean="0">
                <a:solidFill>
                  <a:srgbClr val="FFFF00"/>
                </a:solidFill>
              </a:rPr>
              <a:t>)</a:t>
            </a:r>
            <a:endParaRPr lang="en-US" dirty="0">
              <a:solidFill>
                <a:srgbClr val="FFFF00"/>
              </a:solidFill>
            </a:endParaRPr>
          </a:p>
          <a:p>
            <a:pPr marL="0" indent="0">
              <a:buNone/>
            </a:pPr>
            <a:endParaRPr lang="en-US" dirty="0"/>
          </a:p>
        </p:txBody>
      </p:sp>
      <p:sp>
        <p:nvSpPr>
          <p:cNvPr id="4" name="TextBox 3"/>
          <p:cNvSpPr txBox="1"/>
          <p:nvPr/>
        </p:nvSpPr>
        <p:spPr>
          <a:xfrm>
            <a:off x="7668141"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377443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Reflective: </a:t>
            </a:r>
            <a:r>
              <a:rPr lang="en-US" dirty="0" smtClean="0"/>
              <a:t>Chapter 1-2 Character Connection Short Essay</a:t>
            </a:r>
            <a:endParaRPr lang="en-US" dirty="0"/>
          </a:p>
        </p:txBody>
      </p:sp>
      <p:sp>
        <p:nvSpPr>
          <p:cNvPr id="5" name="Content Placeholder 4"/>
          <p:cNvSpPr>
            <a:spLocks noGrp="1"/>
          </p:cNvSpPr>
          <p:nvPr>
            <p:ph sz="quarter" idx="13"/>
          </p:nvPr>
        </p:nvSpPr>
        <p:spPr>
          <a:xfrm>
            <a:off x="600122" y="1600200"/>
            <a:ext cx="7924800" cy="4114800"/>
          </a:xfrm>
        </p:spPr>
        <p:txBody>
          <a:bodyPr>
            <a:normAutofit/>
          </a:bodyPr>
          <a:lstStyle/>
          <a:p>
            <a:pPr marL="0" indent="0">
              <a:buNone/>
            </a:pPr>
            <a:r>
              <a:rPr lang="en-US" dirty="0" smtClean="0">
                <a:solidFill>
                  <a:srgbClr val="FF0000"/>
                </a:solidFill>
              </a:rPr>
              <a:t>DIRECTIONS:  Write a short essay response (3-5 paragraphs) </a:t>
            </a:r>
            <a:r>
              <a:rPr lang="en-US" dirty="0">
                <a:solidFill>
                  <a:srgbClr val="FF0000"/>
                </a:solidFill>
              </a:rPr>
              <a:t>about your connection with one of the characters in the novel. Which one of the characters in the novel do you connect with most, or which character </a:t>
            </a:r>
            <a:r>
              <a:rPr lang="en-US" dirty="0" smtClean="0">
                <a:solidFill>
                  <a:srgbClr val="FF0000"/>
                </a:solidFill>
              </a:rPr>
              <a:t>do </a:t>
            </a:r>
            <a:r>
              <a:rPr lang="en-US" dirty="0">
                <a:solidFill>
                  <a:srgbClr val="FF0000"/>
                </a:solidFill>
              </a:rPr>
              <a:t>you feel is your exact opposite? Why?</a:t>
            </a:r>
          </a:p>
          <a:p>
            <a:pPr marL="0" indent="0">
              <a:buNone/>
            </a:pPr>
            <a:endParaRPr lang="en-US" dirty="0">
              <a:solidFill>
                <a:srgbClr val="FF0000"/>
              </a:solidFill>
            </a:endParaRPr>
          </a:p>
          <a:p>
            <a:pPr marL="342900" lvl="1" indent="-342900">
              <a:buFont typeface="Wingdings" charset="2"/>
              <a:buChar char="q"/>
            </a:pPr>
            <a:r>
              <a:rPr lang="en-US" dirty="0" smtClean="0"/>
              <a:t>Provide a title that fits your essay. </a:t>
            </a:r>
            <a:r>
              <a:rPr lang="en-US" dirty="0">
                <a:solidFill>
                  <a:srgbClr val="FFFF00"/>
                </a:solidFill>
              </a:rPr>
              <a:t>(1</a:t>
            </a:r>
            <a:r>
              <a:rPr lang="en-US" sz="1600" dirty="0">
                <a:solidFill>
                  <a:srgbClr val="FFFF00"/>
                </a:solidFill>
              </a:rPr>
              <a:t> point</a:t>
            </a:r>
            <a:r>
              <a:rPr lang="en-US" dirty="0" smtClean="0">
                <a:solidFill>
                  <a:srgbClr val="FFFF00"/>
                </a:solidFill>
              </a:rPr>
              <a:t>)</a:t>
            </a:r>
          </a:p>
          <a:p>
            <a:pPr marL="342900" lvl="1" indent="-342900">
              <a:buFont typeface="Wingdings" charset="2"/>
              <a:buChar char="q"/>
            </a:pPr>
            <a:r>
              <a:rPr lang="en-US" dirty="0" smtClean="0"/>
              <a:t>Write an overall claim to lead into your essay that includes the title and author of novel, your name, the character’s name, whether you’re alike or different, and two                 traits </a:t>
            </a:r>
            <a:r>
              <a:rPr lang="en-US" dirty="0" smtClean="0">
                <a:solidFill>
                  <a:srgbClr val="FFFF00"/>
                </a:solidFill>
              </a:rPr>
              <a:t>(3 points)</a:t>
            </a:r>
          </a:p>
          <a:p>
            <a:pPr marL="0" indent="0">
              <a:buNone/>
            </a:pPr>
            <a:r>
              <a:rPr lang="en-US" dirty="0" smtClean="0">
                <a:solidFill>
                  <a:srgbClr val="FFFF00"/>
                </a:solidFill>
              </a:rPr>
              <a:t>Write </a:t>
            </a:r>
            <a:r>
              <a:rPr lang="en-US" dirty="0">
                <a:solidFill>
                  <a:srgbClr val="FFFF00"/>
                </a:solidFill>
              </a:rPr>
              <a:t>a minimum of </a:t>
            </a:r>
            <a:r>
              <a:rPr lang="en-US" dirty="0" smtClean="0">
                <a:solidFill>
                  <a:srgbClr val="FFFF00"/>
                </a:solidFill>
              </a:rPr>
              <a:t>two </a:t>
            </a:r>
            <a:r>
              <a:rPr lang="en-US" dirty="0">
                <a:solidFill>
                  <a:srgbClr val="FFFF00"/>
                </a:solidFill>
              </a:rPr>
              <a:t>well-constructed </a:t>
            </a:r>
            <a:r>
              <a:rPr lang="en-US" dirty="0" smtClean="0">
                <a:solidFill>
                  <a:srgbClr val="FFFF00"/>
                </a:solidFill>
              </a:rPr>
              <a:t>paragraphs that each include the following: </a:t>
            </a:r>
            <a:endParaRPr lang="en-US" dirty="0">
              <a:solidFill>
                <a:srgbClr val="FFFF00"/>
              </a:solidFill>
            </a:endParaRPr>
          </a:p>
          <a:p>
            <a:pPr lvl="2">
              <a:buFont typeface="Wingdings" charset="2"/>
              <a:buChar char="q"/>
            </a:pPr>
            <a:r>
              <a:rPr lang="en-US" dirty="0"/>
              <a:t>A clear claim </a:t>
            </a:r>
            <a:r>
              <a:rPr lang="en-US" dirty="0" smtClean="0">
                <a:solidFill>
                  <a:srgbClr val="FFFF00"/>
                </a:solidFill>
              </a:rPr>
              <a:t>(1</a:t>
            </a:r>
            <a:r>
              <a:rPr lang="en-US" sz="1600" dirty="0" smtClean="0">
                <a:solidFill>
                  <a:srgbClr val="FFFF00"/>
                </a:solidFill>
              </a:rPr>
              <a:t> point for main idea/claim in each paragraph</a:t>
            </a:r>
            <a:r>
              <a:rPr lang="en-US" dirty="0" smtClean="0">
                <a:solidFill>
                  <a:srgbClr val="FFFF00"/>
                </a:solidFill>
              </a:rPr>
              <a:t>)</a:t>
            </a:r>
            <a:endParaRPr lang="en-US" dirty="0"/>
          </a:p>
          <a:p>
            <a:pPr lvl="2">
              <a:buFont typeface="Wingdings" charset="2"/>
              <a:buChar char="q"/>
            </a:pPr>
            <a:r>
              <a:rPr lang="en-US" dirty="0"/>
              <a:t>Evidence and </a:t>
            </a:r>
            <a:r>
              <a:rPr lang="en-US" dirty="0" smtClean="0"/>
              <a:t>reasoning/explanation for your likenesses or differences </a:t>
            </a:r>
            <a:r>
              <a:rPr lang="en-US" dirty="0" smtClean="0">
                <a:solidFill>
                  <a:srgbClr val="FFFF00"/>
                </a:solidFill>
              </a:rPr>
              <a:t>(2</a:t>
            </a:r>
            <a:r>
              <a:rPr lang="en-US" sz="1600" dirty="0" smtClean="0">
                <a:solidFill>
                  <a:srgbClr val="FFFF00"/>
                </a:solidFill>
              </a:rPr>
              <a:t> points each paragraph</a:t>
            </a:r>
            <a:r>
              <a:rPr lang="en-US" dirty="0" smtClean="0">
                <a:solidFill>
                  <a:srgbClr val="FFFF00"/>
                </a:solidFill>
              </a:rPr>
              <a:t>)</a:t>
            </a:r>
            <a:endParaRPr lang="en-US" dirty="0">
              <a:solidFill>
                <a:srgbClr val="FFFF00"/>
              </a:solidFill>
            </a:endParaRPr>
          </a:p>
          <a:p>
            <a:pPr marL="342900" lvl="1" indent="-342900">
              <a:buFont typeface="Wingdings" charset="2"/>
              <a:buChar char="q"/>
            </a:pPr>
            <a:endParaRPr lang="en-US" dirty="0">
              <a:solidFill>
                <a:srgbClr val="FFFF00"/>
              </a:solidFill>
            </a:endParaRPr>
          </a:p>
        </p:txBody>
      </p:sp>
      <p:sp>
        <p:nvSpPr>
          <p:cNvPr id="4" name="TextBox 3"/>
          <p:cNvSpPr txBox="1"/>
          <p:nvPr/>
        </p:nvSpPr>
        <p:spPr>
          <a:xfrm>
            <a:off x="7868649" y="6211669"/>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119213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sz="quarter" idx="13"/>
          </p:nvPr>
        </p:nvSpPr>
        <p:spPr>
          <a:xfrm>
            <a:off x="205431" y="2247900"/>
            <a:ext cx="8718436" cy="3658254"/>
          </a:xfrm>
        </p:spPr>
        <p:txBody>
          <a:bodyPr>
            <a:normAutofit/>
          </a:bodyPr>
          <a:lstStyle/>
          <a:p>
            <a:pPr marL="0" indent="0">
              <a:buNone/>
            </a:pPr>
            <a:endParaRPr lang="en-US" dirty="0" smtClean="0"/>
          </a:p>
          <a:p>
            <a:pPr marL="0" indent="0">
              <a:buNone/>
            </a:pPr>
            <a:endParaRPr lang="en-US" dirty="0" smtClean="0"/>
          </a:p>
          <a:p>
            <a:pPr>
              <a:buFont typeface="Wingdings" charset="2"/>
              <a:buChar char="q"/>
            </a:pPr>
            <a:r>
              <a:rPr lang="en-US" dirty="0" smtClean="0"/>
              <a:t>Has a title/character’s </a:t>
            </a:r>
            <a:r>
              <a:rPr lang="en-US" dirty="0"/>
              <a:t>n</a:t>
            </a:r>
            <a:r>
              <a:rPr lang="en-US" dirty="0" smtClean="0"/>
              <a:t>ame is in the center. </a:t>
            </a:r>
            <a:r>
              <a:rPr lang="en-US" dirty="0" smtClean="0">
                <a:solidFill>
                  <a:srgbClr val="FFFF00"/>
                </a:solidFill>
              </a:rPr>
              <a:t>(1</a:t>
            </a:r>
            <a:r>
              <a:rPr lang="en-US" sz="1800" dirty="0">
                <a:solidFill>
                  <a:srgbClr val="FFFF00"/>
                </a:solidFill>
              </a:rPr>
              <a:t> </a:t>
            </a:r>
            <a:r>
              <a:rPr lang="en-US" sz="1800" dirty="0" smtClean="0">
                <a:solidFill>
                  <a:srgbClr val="FFFF00"/>
                </a:solidFill>
              </a:rPr>
              <a:t>point</a:t>
            </a:r>
            <a:r>
              <a:rPr lang="en-US" dirty="0" smtClean="0">
                <a:solidFill>
                  <a:srgbClr val="FFFF00"/>
                </a:solidFill>
              </a:rPr>
              <a:t>)</a:t>
            </a:r>
          </a:p>
          <a:p>
            <a:pPr>
              <a:buFont typeface="Wingdings" charset="2"/>
              <a:buChar char="q"/>
            </a:pPr>
            <a:r>
              <a:rPr lang="en-US" dirty="0" smtClean="0"/>
              <a:t>Includes illustrations</a:t>
            </a:r>
            <a:r>
              <a:rPr lang="en-US" dirty="0"/>
              <a:t>, </a:t>
            </a:r>
            <a:r>
              <a:rPr lang="en-US" dirty="0" smtClean="0"/>
              <a:t>symbols, and </a:t>
            </a:r>
            <a:r>
              <a:rPr lang="en-US" dirty="0"/>
              <a:t>color</a:t>
            </a:r>
            <a:r>
              <a:rPr lang="en-US" dirty="0" smtClean="0"/>
              <a:t>. </a:t>
            </a:r>
            <a:r>
              <a:rPr lang="en-US" dirty="0" smtClean="0">
                <a:solidFill>
                  <a:srgbClr val="FFFF00"/>
                </a:solidFill>
              </a:rPr>
              <a:t>(2</a:t>
            </a:r>
            <a:r>
              <a:rPr lang="en-US" sz="1800" dirty="0">
                <a:solidFill>
                  <a:srgbClr val="FFFF00"/>
                </a:solidFill>
              </a:rPr>
              <a:t> points</a:t>
            </a:r>
            <a:r>
              <a:rPr lang="en-US" dirty="0" smtClean="0">
                <a:solidFill>
                  <a:srgbClr val="FFFF00"/>
                </a:solidFill>
              </a:rPr>
              <a:t>)</a:t>
            </a:r>
          </a:p>
          <a:p>
            <a:pPr>
              <a:buFont typeface="Wingdings" charset="2"/>
              <a:buChar char="q"/>
            </a:pPr>
            <a:r>
              <a:rPr lang="en-US" dirty="0" smtClean="0"/>
              <a:t>Includes at least </a:t>
            </a:r>
            <a:r>
              <a:rPr lang="en-US" dirty="0"/>
              <a:t>4</a:t>
            </a:r>
            <a:r>
              <a:rPr lang="en-US" dirty="0" smtClean="0"/>
              <a:t> elements. </a:t>
            </a:r>
            <a:r>
              <a:rPr lang="en-US" dirty="0" smtClean="0">
                <a:solidFill>
                  <a:srgbClr val="FFFF00"/>
                </a:solidFill>
              </a:rPr>
              <a:t>(2</a:t>
            </a:r>
            <a:r>
              <a:rPr lang="en-US" sz="1800" dirty="0">
                <a:solidFill>
                  <a:srgbClr val="FFFF00"/>
                </a:solidFill>
              </a:rPr>
              <a:t> points</a:t>
            </a:r>
            <a:r>
              <a:rPr lang="en-US" dirty="0" smtClean="0">
                <a:solidFill>
                  <a:srgbClr val="FFFF00"/>
                </a:solidFill>
              </a:rPr>
              <a:t>)</a:t>
            </a:r>
          </a:p>
          <a:p>
            <a:pPr>
              <a:buFont typeface="Wingdings" charset="2"/>
              <a:buChar char="q"/>
            </a:pPr>
            <a:r>
              <a:rPr lang="en-US" dirty="0" smtClean="0"/>
              <a:t>Each element should be supported with relevant textual evidence. </a:t>
            </a:r>
            <a:r>
              <a:rPr lang="en-US" dirty="0" smtClean="0">
                <a:solidFill>
                  <a:srgbClr val="FFFF00"/>
                </a:solidFill>
              </a:rPr>
              <a:t>(4</a:t>
            </a:r>
            <a:r>
              <a:rPr lang="en-US" sz="1800" dirty="0">
                <a:solidFill>
                  <a:srgbClr val="FFFF00"/>
                </a:solidFill>
              </a:rPr>
              <a:t> points</a:t>
            </a:r>
            <a:r>
              <a:rPr lang="en-US" dirty="0" smtClean="0">
                <a:solidFill>
                  <a:srgbClr val="FFFF00"/>
                </a:solidFill>
              </a:rPr>
              <a:t>)</a:t>
            </a:r>
          </a:p>
          <a:p>
            <a:pPr>
              <a:buFont typeface="Wingdings" charset="2"/>
              <a:buChar char="q"/>
            </a:pPr>
            <a:r>
              <a:rPr lang="en-US" dirty="0" smtClean="0"/>
              <a:t>Textual evidence is cited with </a:t>
            </a:r>
            <a:r>
              <a:rPr lang="en-US" dirty="0"/>
              <a:t>page number </a:t>
            </a:r>
            <a:r>
              <a:rPr lang="en-US" dirty="0" smtClean="0"/>
              <a:t>for each element. </a:t>
            </a:r>
            <a:r>
              <a:rPr lang="en-US" dirty="0" smtClean="0">
                <a:solidFill>
                  <a:srgbClr val="FFFF00"/>
                </a:solidFill>
              </a:rPr>
              <a:t>(1</a:t>
            </a:r>
            <a:r>
              <a:rPr lang="en-US" sz="1800" dirty="0">
                <a:solidFill>
                  <a:srgbClr val="FFFF00"/>
                </a:solidFill>
              </a:rPr>
              <a:t> </a:t>
            </a:r>
            <a:r>
              <a:rPr lang="en-US" sz="1800" dirty="0" smtClean="0">
                <a:solidFill>
                  <a:srgbClr val="FFFF00"/>
                </a:solidFill>
              </a:rPr>
              <a:t>point</a:t>
            </a:r>
            <a:r>
              <a:rPr lang="en-US" dirty="0" smtClean="0">
                <a:solidFill>
                  <a:srgbClr val="FFFF00"/>
                </a:solidFill>
              </a:rPr>
              <a:t>)</a:t>
            </a:r>
          </a:p>
          <a:p>
            <a:pPr>
              <a:buFont typeface="Wingdings" charset="2"/>
              <a:buChar char="q"/>
            </a:pPr>
            <a:r>
              <a:rPr lang="en-US" dirty="0" smtClean="0"/>
              <a:t>Your mind map truly shows who your character is and what is important to him/her. </a:t>
            </a:r>
            <a:r>
              <a:rPr lang="en-US" dirty="0" smtClean="0">
                <a:solidFill>
                  <a:srgbClr val="FFFF00"/>
                </a:solidFill>
              </a:rPr>
              <a:t>(1 point)</a:t>
            </a:r>
            <a:endParaRPr lang="en-US" dirty="0">
              <a:solidFill>
                <a:srgbClr val="FFFF00"/>
              </a:solidFill>
            </a:endParaRPr>
          </a:p>
          <a:p>
            <a:endParaRPr lang="en-US" dirty="0"/>
          </a:p>
        </p:txBody>
      </p:sp>
      <p:sp>
        <p:nvSpPr>
          <p:cNvPr id="2" name="Title 1"/>
          <p:cNvSpPr>
            <a:spLocks noGrp="1"/>
          </p:cNvSpPr>
          <p:nvPr>
            <p:ph type="title"/>
          </p:nvPr>
        </p:nvSpPr>
        <p:spPr>
          <a:xfrm>
            <a:off x="298564" y="209268"/>
            <a:ext cx="8625303" cy="1143000"/>
          </a:xfrm>
        </p:spPr>
        <p:txBody>
          <a:bodyPr/>
          <a:lstStyle/>
          <a:p>
            <a:r>
              <a:rPr lang="en-US" dirty="0" smtClean="0">
                <a:solidFill>
                  <a:srgbClr val="FFFF00"/>
                </a:solidFill>
              </a:rPr>
              <a:t>LOGICAL: </a:t>
            </a:r>
            <a:r>
              <a:rPr lang="en-US" dirty="0" smtClean="0"/>
              <a:t>Chapter 1-2 Character Connection Identity mind Map</a:t>
            </a:r>
            <a:endParaRPr lang="en-US" dirty="0"/>
          </a:p>
        </p:txBody>
      </p:sp>
      <p:sp>
        <p:nvSpPr>
          <p:cNvPr id="5" name="TextBox 4"/>
          <p:cNvSpPr txBox="1"/>
          <p:nvPr/>
        </p:nvSpPr>
        <p:spPr>
          <a:xfrm>
            <a:off x="7592365" y="6244665"/>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
        <p:nvSpPr>
          <p:cNvPr id="4" name="TextBox 3"/>
          <p:cNvSpPr txBox="1"/>
          <p:nvPr/>
        </p:nvSpPr>
        <p:spPr>
          <a:xfrm>
            <a:off x="298564" y="1417638"/>
            <a:ext cx="8398933" cy="1077218"/>
          </a:xfrm>
          <a:prstGeom prst="rect">
            <a:avLst/>
          </a:prstGeom>
          <a:noFill/>
        </p:spPr>
        <p:txBody>
          <a:bodyPr wrap="square" rtlCol="0">
            <a:spAutoFit/>
          </a:bodyPr>
          <a:lstStyle/>
          <a:p>
            <a:r>
              <a:rPr lang="en-US" sz="1600" dirty="0" smtClean="0">
                <a:solidFill>
                  <a:srgbClr val="FF0000"/>
                </a:solidFill>
              </a:rPr>
              <a:t>DIRECTIONS- Create a visually appealing character map for a character from The Outsiders. </a:t>
            </a:r>
            <a:r>
              <a:rPr lang="en-US" sz="1600" dirty="0">
                <a:solidFill>
                  <a:srgbClr val="FF0000"/>
                </a:solidFill>
              </a:rPr>
              <a:t>Choose a character from </a:t>
            </a:r>
            <a:r>
              <a:rPr lang="en-US" sz="1600" i="1" dirty="0">
                <a:solidFill>
                  <a:srgbClr val="FF0000"/>
                </a:solidFill>
              </a:rPr>
              <a:t>The Outsiders</a:t>
            </a:r>
            <a:r>
              <a:rPr lang="en-US" sz="1600" dirty="0">
                <a:solidFill>
                  <a:srgbClr val="FF0000"/>
                </a:solidFill>
              </a:rPr>
              <a:t> and write his or her name in the center of this paper.</a:t>
            </a:r>
          </a:p>
          <a:p>
            <a:r>
              <a:rPr lang="en-US" sz="1600" dirty="0">
                <a:solidFill>
                  <a:srgbClr val="FF0000"/>
                </a:solidFill>
              </a:rPr>
              <a:t>Starting from the name and working your way out, write words, phrases, </a:t>
            </a:r>
            <a:endParaRPr lang="en-US" sz="1600" dirty="0" smtClean="0">
              <a:solidFill>
                <a:srgbClr val="FF0000"/>
              </a:solidFill>
            </a:endParaRPr>
          </a:p>
          <a:p>
            <a:r>
              <a:rPr lang="en-US" sz="1600" dirty="0" smtClean="0">
                <a:solidFill>
                  <a:srgbClr val="FF0000"/>
                </a:solidFill>
              </a:rPr>
              <a:t>and </a:t>
            </a:r>
            <a:r>
              <a:rPr lang="en-US" sz="1600" dirty="0">
                <a:solidFill>
                  <a:srgbClr val="FF0000"/>
                </a:solidFill>
              </a:rPr>
              <a:t>anything else that defines the character and his or her identity. </a:t>
            </a:r>
          </a:p>
        </p:txBody>
      </p:sp>
      <p:sp>
        <p:nvSpPr>
          <p:cNvPr id="7" name="TextBox 6"/>
          <p:cNvSpPr txBox="1"/>
          <p:nvPr/>
        </p:nvSpPr>
        <p:spPr>
          <a:xfrm>
            <a:off x="205431" y="5371434"/>
            <a:ext cx="9143999" cy="1354217"/>
          </a:xfrm>
          <a:prstGeom prst="rect">
            <a:avLst/>
          </a:prstGeom>
          <a:solidFill>
            <a:srgbClr val="FFFF00"/>
          </a:solidFill>
        </p:spPr>
        <p:txBody>
          <a:bodyPr wrap="square" rtlCol="0">
            <a:spAutoFit/>
          </a:bodyPr>
          <a:lstStyle/>
          <a:p>
            <a:r>
              <a:rPr lang="en-US" sz="1600" i="1" dirty="0">
                <a:solidFill>
                  <a:schemeClr val="bg1"/>
                </a:solidFill>
              </a:rPr>
              <a:t>Get creative! Remember that identity can include </a:t>
            </a:r>
            <a:r>
              <a:rPr lang="en-US" sz="1600" i="1" dirty="0" smtClean="0">
                <a:solidFill>
                  <a:schemeClr val="bg1"/>
                </a:solidFill>
              </a:rPr>
              <a:t>the character’s </a:t>
            </a:r>
            <a:r>
              <a:rPr lang="en-US" sz="1600" b="1" i="1" dirty="0" smtClean="0">
                <a:solidFill>
                  <a:schemeClr val="bg1"/>
                </a:solidFill>
              </a:rPr>
              <a:t>activities, traits, family, friends, groups, beliefs, and dress/style</a:t>
            </a:r>
            <a:r>
              <a:rPr lang="en-US" sz="1600" i="1" dirty="0" smtClean="0">
                <a:solidFill>
                  <a:schemeClr val="bg1"/>
                </a:solidFill>
              </a:rPr>
              <a:t>. </a:t>
            </a:r>
            <a:r>
              <a:rPr lang="en-US" sz="1600" i="1" dirty="0">
                <a:solidFill>
                  <a:schemeClr val="bg1"/>
                </a:solidFill>
              </a:rPr>
              <a:t>(Refer back to your own identity map if needed.</a:t>
            </a:r>
            <a:r>
              <a:rPr lang="en-US" sz="1600" i="1" dirty="0" smtClean="0">
                <a:solidFill>
                  <a:schemeClr val="bg1"/>
                </a:solidFill>
              </a:rPr>
              <a:t>) Google “mind map” or check out this site </a:t>
            </a:r>
            <a:r>
              <a:rPr lang="en-US" sz="1600" i="1" dirty="0">
                <a:solidFill>
                  <a:schemeClr val="bg1"/>
                </a:solidFill>
              </a:rPr>
              <a:t>for ideas: </a:t>
            </a:r>
            <a:r>
              <a:rPr lang="en-US" sz="1600" i="1" dirty="0">
                <a:solidFill>
                  <a:schemeClr val="bg1"/>
                </a:solidFill>
                <a:hlinkClick r:id="rId4"/>
              </a:rPr>
              <a:t>http://www.thecreativitycore.com/art-</a:t>
            </a:r>
            <a:r>
              <a:rPr lang="en-US" sz="1600" i="1" dirty="0" smtClean="0">
                <a:solidFill>
                  <a:schemeClr val="bg1"/>
                </a:solidFill>
                <a:hlinkClick r:id="rId4"/>
              </a:rPr>
              <a:t>gallery.html</a:t>
            </a:r>
            <a:r>
              <a:rPr lang="en-US" sz="1600" i="1" dirty="0" smtClean="0">
                <a:solidFill>
                  <a:schemeClr val="bg1"/>
                </a:solidFill>
              </a:rPr>
              <a:t>. </a:t>
            </a:r>
          </a:p>
          <a:p>
            <a:r>
              <a:rPr lang="en-US" sz="1600" i="1" dirty="0" smtClean="0">
                <a:solidFill>
                  <a:schemeClr val="bg1"/>
                </a:solidFill>
              </a:rPr>
              <a:t>Go to this site to learn more about </a:t>
            </a:r>
            <a:r>
              <a:rPr lang="en-US" sz="1600" i="1" dirty="0">
                <a:solidFill>
                  <a:schemeClr val="bg1"/>
                </a:solidFill>
              </a:rPr>
              <a:t>digital options: http://cybraryman.com/</a:t>
            </a:r>
            <a:r>
              <a:rPr lang="en-US" sz="1600" i="1" dirty="0" smtClean="0">
                <a:solidFill>
                  <a:schemeClr val="bg1"/>
                </a:solidFill>
              </a:rPr>
              <a:t>mindmapping.html.</a:t>
            </a:r>
            <a:endParaRPr lang="en-US" sz="1600" i="1" dirty="0">
              <a:solidFill>
                <a:schemeClr val="bg1"/>
              </a:solidFill>
            </a:endParaRPr>
          </a:p>
          <a:p>
            <a:endParaRPr lang="en-US" dirty="0"/>
          </a:p>
        </p:txBody>
      </p:sp>
      <p:pic>
        <p:nvPicPr>
          <p:cNvPr id="8" name="Picture 7"/>
          <p:cNvPicPr>
            <a:picLocks noChangeAspect="1"/>
          </p:cNvPicPr>
          <p:nvPr/>
        </p:nvPicPr>
        <p:blipFill>
          <a:blip r:embed="rId5"/>
          <a:stretch>
            <a:fillRect/>
          </a:stretch>
        </p:blipFill>
        <p:spPr>
          <a:xfrm>
            <a:off x="5757104" y="1958741"/>
            <a:ext cx="3369530" cy="2215262"/>
          </a:xfrm>
          <a:prstGeom prst="rect">
            <a:avLst/>
          </a:prstGeom>
        </p:spPr>
      </p:pic>
      <p:sp>
        <p:nvSpPr>
          <p:cNvPr id="10" name="TextBox 9"/>
          <p:cNvSpPr txBox="1"/>
          <p:nvPr/>
        </p:nvSpPr>
        <p:spPr>
          <a:xfrm>
            <a:off x="8364594" y="317955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998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1903"/>
            <a:ext cx="7924800" cy="1143000"/>
          </a:xfrm>
        </p:spPr>
        <p:txBody>
          <a:bodyPr/>
          <a:lstStyle/>
          <a:p>
            <a:pPr algn="ctr"/>
            <a:r>
              <a:rPr lang="en-US" dirty="0" smtClean="0">
                <a:solidFill>
                  <a:srgbClr val="FFFF00"/>
                </a:solidFill>
              </a:rPr>
              <a:t>MUSICAL: </a:t>
            </a:r>
            <a:r>
              <a:rPr lang="en-US" dirty="0" smtClean="0"/>
              <a:t>Chapter 1-2 </a:t>
            </a:r>
            <a:br>
              <a:rPr lang="en-US" dirty="0" smtClean="0"/>
            </a:br>
            <a:r>
              <a:rPr lang="en-US" dirty="0" smtClean="0"/>
              <a:t>Character Connection  “Theme Song”</a:t>
            </a:r>
            <a:endParaRPr lang="en-US" dirty="0"/>
          </a:p>
        </p:txBody>
      </p:sp>
      <p:sp>
        <p:nvSpPr>
          <p:cNvPr id="3" name="Vertical Text Placeholder 2"/>
          <p:cNvSpPr>
            <a:spLocks noGrp="1"/>
          </p:cNvSpPr>
          <p:nvPr>
            <p:ph sz="quarter" idx="13"/>
          </p:nvPr>
        </p:nvSpPr>
        <p:spPr>
          <a:xfrm>
            <a:off x="609600" y="1461479"/>
            <a:ext cx="7924800" cy="4977958"/>
          </a:xfrm>
        </p:spPr>
        <p:txBody>
          <a:bodyPr>
            <a:normAutofit lnSpcReduction="10000"/>
          </a:bodyPr>
          <a:lstStyle/>
          <a:p>
            <a:pPr marL="0" indent="0">
              <a:buNone/>
            </a:pPr>
            <a:r>
              <a:rPr lang="en-US" dirty="0" smtClean="0">
                <a:solidFill>
                  <a:srgbClr val="FF0000"/>
                </a:solidFill>
              </a:rPr>
              <a:t>DIRECTIONS: Select a song that </a:t>
            </a:r>
            <a:r>
              <a:rPr lang="en-US" b="1" u="sng" dirty="0" smtClean="0">
                <a:solidFill>
                  <a:srgbClr val="FFFF00"/>
                </a:solidFill>
              </a:rPr>
              <a:t>STRONGLY</a:t>
            </a:r>
            <a:r>
              <a:rPr lang="en-US" dirty="0" smtClean="0">
                <a:solidFill>
                  <a:srgbClr val="FF0000"/>
                </a:solidFill>
              </a:rPr>
              <a:t> connects to a character from </a:t>
            </a:r>
            <a:r>
              <a:rPr lang="en-US" i="1" dirty="0" smtClean="0">
                <a:solidFill>
                  <a:srgbClr val="FF0000"/>
                </a:solidFill>
              </a:rPr>
              <a:t>The Outsiders. </a:t>
            </a:r>
            <a:r>
              <a:rPr lang="en-US" dirty="0" smtClean="0">
                <a:solidFill>
                  <a:srgbClr val="FF0000"/>
                </a:solidFill>
              </a:rPr>
              <a:t>Present a clear argument with supporting evidence that demonstrates how your song selection is an appropriate “Theme Song” for your character. </a:t>
            </a:r>
            <a:endParaRPr lang="en-US" dirty="0">
              <a:solidFill>
                <a:srgbClr val="FF0000"/>
              </a:solidFill>
            </a:endParaRPr>
          </a:p>
          <a:p>
            <a:pPr marL="0" indent="0">
              <a:buNone/>
            </a:pPr>
            <a:r>
              <a:rPr lang="en-US" dirty="0" smtClean="0">
                <a:solidFill>
                  <a:srgbClr val="FFFF00"/>
                </a:solidFill>
              </a:rPr>
              <a:t>Be Sure To Include </a:t>
            </a:r>
            <a:r>
              <a:rPr lang="en-US" b="1" u="sng" dirty="0" smtClean="0">
                <a:solidFill>
                  <a:srgbClr val="FFFF00"/>
                </a:solidFill>
              </a:rPr>
              <a:t>ALL</a:t>
            </a:r>
            <a:r>
              <a:rPr lang="en-US" dirty="0" smtClean="0">
                <a:solidFill>
                  <a:srgbClr val="FFFF00"/>
                </a:solidFill>
              </a:rPr>
              <a:t> of the Following:</a:t>
            </a:r>
          </a:p>
          <a:p>
            <a:pPr>
              <a:buFont typeface="Wingdings" charset="2"/>
              <a:buChar char="q"/>
            </a:pPr>
            <a:r>
              <a:rPr lang="en-US" dirty="0" smtClean="0"/>
              <a:t>Title </a:t>
            </a:r>
            <a:r>
              <a:rPr lang="en-US" dirty="0"/>
              <a:t>of song and name of the </a:t>
            </a:r>
            <a:r>
              <a:rPr lang="en-US" dirty="0" smtClean="0"/>
              <a:t>artist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An </a:t>
            </a:r>
            <a:r>
              <a:rPr lang="en-US" b="1" u="sng" dirty="0" smtClean="0">
                <a:solidFill>
                  <a:srgbClr val="FFFF00"/>
                </a:solidFill>
              </a:rPr>
              <a:t>annotated</a:t>
            </a:r>
            <a:r>
              <a:rPr lang="en-US" dirty="0" smtClean="0"/>
              <a:t> copy of the lyrics </a:t>
            </a:r>
            <a:r>
              <a:rPr lang="en-US" dirty="0"/>
              <a:t>and a </a:t>
            </a:r>
            <a:r>
              <a:rPr lang="en-US" dirty="0" smtClean="0"/>
              <a:t>link/citation </a:t>
            </a:r>
            <a:r>
              <a:rPr lang="en-US" dirty="0"/>
              <a:t>to the song </a:t>
            </a:r>
            <a:r>
              <a:rPr lang="en-US" dirty="0" smtClean="0"/>
              <a:t>selection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Cite </a:t>
            </a:r>
            <a:r>
              <a:rPr lang="en-US" dirty="0"/>
              <a:t>at least </a:t>
            </a:r>
            <a:r>
              <a:rPr lang="en-US" b="1" u="sng" dirty="0">
                <a:solidFill>
                  <a:srgbClr val="FFFF00"/>
                </a:solidFill>
              </a:rPr>
              <a:t>one quote </a:t>
            </a:r>
            <a:r>
              <a:rPr lang="en-US" dirty="0"/>
              <a:t>from the book </a:t>
            </a:r>
            <a:r>
              <a:rPr lang="en-US" dirty="0" smtClean="0"/>
              <a:t>to support your </a:t>
            </a:r>
            <a:r>
              <a:rPr lang="en-US" dirty="0"/>
              <a:t>connection to the </a:t>
            </a:r>
            <a:r>
              <a:rPr lang="en-US" dirty="0" smtClean="0"/>
              <a:t>song. </a:t>
            </a:r>
            <a:r>
              <a:rPr lang="en-US" dirty="0">
                <a:solidFill>
                  <a:srgbClr val="FFFF00"/>
                </a:solidFill>
              </a:rPr>
              <a:t>(2</a:t>
            </a:r>
            <a:r>
              <a:rPr lang="en-US" sz="1800" dirty="0">
                <a:solidFill>
                  <a:srgbClr val="FFFF00"/>
                </a:solidFill>
              </a:rPr>
              <a:t> points</a:t>
            </a:r>
            <a:r>
              <a:rPr lang="en-US" dirty="0">
                <a:solidFill>
                  <a:srgbClr val="FFFF00"/>
                </a:solidFill>
              </a:rPr>
              <a:t>)</a:t>
            </a:r>
          </a:p>
          <a:p>
            <a:pPr marL="0" indent="0">
              <a:buNone/>
            </a:pPr>
            <a:r>
              <a:rPr lang="en-US" dirty="0" smtClean="0">
                <a:solidFill>
                  <a:srgbClr val="FFFF00"/>
                </a:solidFill>
              </a:rPr>
              <a:t>Write a minimum of one well-constructed paragraph that includes the following: </a:t>
            </a:r>
          </a:p>
          <a:p>
            <a:pPr lvl="2">
              <a:buFont typeface="Wingdings" charset="2"/>
              <a:buChar char="q"/>
            </a:pPr>
            <a:r>
              <a:rPr lang="en-US" dirty="0" smtClean="0"/>
              <a:t>A clear claim </a:t>
            </a:r>
            <a:r>
              <a:rPr lang="en-US" dirty="0" smtClean="0">
                <a:solidFill>
                  <a:srgbClr val="FFFF00"/>
                </a:solidFill>
              </a:rPr>
              <a:t>(2</a:t>
            </a:r>
            <a:r>
              <a:rPr lang="en-US" sz="1600" dirty="0" smtClean="0">
                <a:solidFill>
                  <a:srgbClr val="FFFF00"/>
                </a:solidFill>
              </a:rPr>
              <a:t> points</a:t>
            </a:r>
            <a:r>
              <a:rPr lang="en-US" dirty="0" smtClean="0">
                <a:solidFill>
                  <a:srgbClr val="FFFF00"/>
                </a:solidFill>
              </a:rPr>
              <a:t>)</a:t>
            </a:r>
            <a:endParaRPr lang="en-US" dirty="0" smtClean="0"/>
          </a:p>
          <a:p>
            <a:pPr lvl="2">
              <a:buFont typeface="Wingdings" charset="2"/>
              <a:buChar char="q"/>
            </a:pPr>
            <a:r>
              <a:rPr lang="en-US" dirty="0" smtClean="0"/>
              <a:t>Evidence and explanation of how the song connects to the character and the quote </a:t>
            </a:r>
            <a:r>
              <a:rPr lang="en-US" dirty="0" smtClean="0">
                <a:solidFill>
                  <a:srgbClr val="FFFF00"/>
                </a:solidFill>
              </a:rPr>
              <a:t>(3</a:t>
            </a:r>
            <a:r>
              <a:rPr lang="en-US" sz="1600" dirty="0" smtClean="0">
                <a:solidFill>
                  <a:srgbClr val="FFFF00"/>
                </a:solidFill>
              </a:rPr>
              <a:t> points</a:t>
            </a:r>
            <a:r>
              <a:rPr lang="en-US" dirty="0" smtClean="0">
                <a:solidFill>
                  <a:srgbClr val="FFFF00"/>
                </a:solidFill>
              </a:rPr>
              <a:t>)</a:t>
            </a:r>
          </a:p>
          <a:p>
            <a:pPr lvl="2"/>
            <a:endParaRPr lang="en-US" dirty="0"/>
          </a:p>
          <a:p>
            <a:pPr marL="0" indent="0" algn="ctr">
              <a:buNone/>
            </a:pPr>
            <a:r>
              <a:rPr lang="en-US" b="1" dirty="0" smtClean="0">
                <a:solidFill>
                  <a:srgbClr val="00B0F0"/>
                </a:solidFill>
              </a:rPr>
              <a:t>Song </a:t>
            </a:r>
            <a:r>
              <a:rPr lang="en-US" b="1" dirty="0">
                <a:solidFill>
                  <a:srgbClr val="00B0F0"/>
                </a:solidFill>
              </a:rPr>
              <a:t>choice is school appropriate with clean lyrics and no innuendos. </a:t>
            </a:r>
            <a:r>
              <a:rPr lang="en-US" b="1" dirty="0" smtClean="0">
                <a:solidFill>
                  <a:srgbClr val="00B0F0"/>
                </a:solidFill>
              </a:rPr>
              <a:t>Please </a:t>
            </a:r>
            <a:r>
              <a:rPr lang="en-US" b="1" dirty="0">
                <a:solidFill>
                  <a:srgbClr val="00B0F0"/>
                </a:solidFill>
              </a:rPr>
              <a:t>get your song approved before proceeding.</a:t>
            </a:r>
            <a:endParaRPr lang="en-US" dirty="0">
              <a:solidFill>
                <a:srgbClr val="00B0F0"/>
              </a:solidFill>
            </a:endParaRPr>
          </a:p>
          <a:p>
            <a:endParaRPr lang="en-US" dirty="0"/>
          </a:p>
        </p:txBody>
      </p:sp>
      <p:sp>
        <p:nvSpPr>
          <p:cNvPr id="4" name="TextBox 3"/>
          <p:cNvSpPr txBox="1"/>
          <p:nvPr/>
        </p:nvSpPr>
        <p:spPr>
          <a:xfrm>
            <a:off x="7868649" y="6245092"/>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4094290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Graphic: </a:t>
            </a:r>
            <a:r>
              <a:rPr lang="en-US" dirty="0" smtClean="0"/>
              <a:t>Chapter 3-4 </a:t>
            </a:r>
            <a:br>
              <a:rPr lang="en-US" dirty="0" smtClean="0"/>
            </a:br>
            <a:r>
              <a:rPr lang="en-US" dirty="0" smtClean="0"/>
              <a:t>Multiple Perspective Illustration</a:t>
            </a:r>
            <a:endParaRPr lang="en-US" dirty="0"/>
          </a:p>
        </p:txBody>
      </p:sp>
      <p:sp>
        <p:nvSpPr>
          <p:cNvPr id="5" name="Content Placeholder 4"/>
          <p:cNvSpPr>
            <a:spLocks noGrp="1"/>
          </p:cNvSpPr>
          <p:nvPr>
            <p:ph sz="quarter" idx="13"/>
          </p:nvPr>
        </p:nvSpPr>
        <p:spPr>
          <a:xfrm>
            <a:off x="609600" y="1600199"/>
            <a:ext cx="7924800" cy="4877873"/>
          </a:xfrm>
        </p:spPr>
        <p:txBody>
          <a:bodyPr>
            <a:normAutofit lnSpcReduction="10000"/>
          </a:bodyPr>
          <a:lstStyle/>
          <a:p>
            <a:pPr marL="0" indent="0">
              <a:buNone/>
            </a:pPr>
            <a:r>
              <a:rPr lang="en-US" dirty="0" smtClean="0">
                <a:solidFill>
                  <a:srgbClr val="FF0000"/>
                </a:solidFill>
              </a:rPr>
              <a:t>DIRECTIONS: Create a </a:t>
            </a:r>
            <a:r>
              <a:rPr lang="en-US" b="1" u="sng" dirty="0" smtClean="0">
                <a:solidFill>
                  <a:srgbClr val="FFFF00"/>
                </a:solidFill>
              </a:rPr>
              <a:t>visually appealing</a:t>
            </a:r>
            <a:r>
              <a:rPr lang="en-US" dirty="0" smtClean="0">
                <a:solidFill>
                  <a:srgbClr val="FFFF00"/>
                </a:solidFill>
              </a:rPr>
              <a:t> </a:t>
            </a:r>
            <a:r>
              <a:rPr lang="en-US" dirty="0" smtClean="0">
                <a:solidFill>
                  <a:srgbClr val="FF0000"/>
                </a:solidFill>
              </a:rPr>
              <a:t>illustration that shows a sunset in Tulsa, Oklahoma . Your illustration should  be divided equally between to opposing characters from </a:t>
            </a:r>
            <a:r>
              <a:rPr lang="en-US" i="1" dirty="0" smtClean="0">
                <a:solidFill>
                  <a:srgbClr val="FF0000"/>
                </a:solidFill>
              </a:rPr>
              <a:t>The Outsiders</a:t>
            </a:r>
            <a:r>
              <a:rPr lang="en-US" dirty="0" smtClean="0">
                <a:solidFill>
                  <a:srgbClr val="FF0000"/>
                </a:solidFill>
              </a:rPr>
              <a:t>. A clear demonstration of their opposing perspectives should  be the focus of the illustration. </a:t>
            </a:r>
            <a:r>
              <a:rPr lang="en-US" sz="1800" dirty="0">
                <a:solidFill>
                  <a:srgbClr val="FFFF00"/>
                </a:solidFill>
              </a:rPr>
              <a:t>Quality work and presentation count!</a:t>
            </a:r>
          </a:p>
          <a:p>
            <a:pPr marL="0" indent="0">
              <a:buNone/>
            </a:pPr>
            <a:endParaRPr lang="en-US" dirty="0" smtClean="0">
              <a:solidFill>
                <a:srgbClr val="FF0000"/>
              </a:solidFill>
            </a:endParaRPr>
          </a:p>
          <a:p>
            <a:pPr>
              <a:buFont typeface="Wingdings" charset="2"/>
              <a:buChar char="q"/>
            </a:pPr>
            <a:r>
              <a:rPr lang="en-US" dirty="0"/>
              <a:t>Title the </a:t>
            </a:r>
            <a:r>
              <a:rPr lang="en-US" dirty="0" smtClean="0"/>
              <a:t>drawing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a:buFont typeface="Wingdings" charset="2"/>
              <a:buChar char="q"/>
            </a:pPr>
            <a:r>
              <a:rPr lang="en-US" dirty="0" smtClean="0"/>
              <a:t>Illustrate a sunset from two </a:t>
            </a:r>
            <a:r>
              <a:rPr lang="en-US" u="sng" dirty="0" smtClean="0"/>
              <a:t>opposing</a:t>
            </a:r>
            <a:r>
              <a:rPr lang="en-US" dirty="0" smtClean="0"/>
              <a:t> perspectives.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Illustrations </a:t>
            </a:r>
            <a:r>
              <a:rPr lang="en-US" dirty="0"/>
              <a:t>must be colored and demonstrate an effort to depict the theme: Multiple Perspectives </a:t>
            </a:r>
            <a:r>
              <a:rPr lang="en-US" dirty="0">
                <a:solidFill>
                  <a:srgbClr val="FFFF00"/>
                </a:solidFill>
              </a:rPr>
              <a:t>(2</a:t>
            </a:r>
            <a:r>
              <a:rPr lang="en-US" sz="1800" dirty="0">
                <a:solidFill>
                  <a:srgbClr val="FFFF00"/>
                </a:solidFill>
              </a:rPr>
              <a:t> points</a:t>
            </a:r>
            <a:r>
              <a:rPr lang="en-US" dirty="0">
                <a:solidFill>
                  <a:srgbClr val="FFFF00"/>
                </a:solidFill>
              </a:rPr>
              <a:t>)</a:t>
            </a:r>
          </a:p>
          <a:p>
            <a:pPr>
              <a:buFont typeface="Wingdings" charset="2"/>
              <a:buChar char="q"/>
            </a:pPr>
            <a:r>
              <a:rPr lang="en-US" dirty="0" smtClean="0"/>
              <a:t>Caption the </a:t>
            </a:r>
            <a:r>
              <a:rPr lang="en-US" dirty="0"/>
              <a:t>drawing with a </a:t>
            </a:r>
            <a:r>
              <a:rPr lang="en-US" dirty="0" smtClean="0"/>
              <a:t>quote from each perspective from the reading that connects to this dual perspective. </a:t>
            </a:r>
            <a:r>
              <a:rPr lang="en-US" dirty="0" smtClean="0">
                <a:solidFill>
                  <a:srgbClr val="FFFF00"/>
                </a:solidFill>
              </a:rPr>
              <a:t>(4</a:t>
            </a:r>
            <a:r>
              <a:rPr lang="en-US" sz="1800" dirty="0" smtClean="0">
                <a:solidFill>
                  <a:srgbClr val="FFFF00"/>
                </a:solidFill>
              </a:rPr>
              <a:t> </a:t>
            </a:r>
            <a:r>
              <a:rPr lang="en-US" sz="1800" dirty="0">
                <a:solidFill>
                  <a:srgbClr val="FFFF00"/>
                </a:solidFill>
              </a:rPr>
              <a:t>points</a:t>
            </a:r>
            <a:r>
              <a:rPr lang="en-US" dirty="0">
                <a:solidFill>
                  <a:srgbClr val="FFFF00"/>
                </a:solidFill>
              </a:rPr>
              <a:t>)</a:t>
            </a:r>
          </a:p>
          <a:p>
            <a:pPr>
              <a:buFont typeface="Wingdings" charset="2"/>
              <a:buChar char="q"/>
            </a:pPr>
            <a:r>
              <a:rPr lang="en-US" dirty="0" smtClean="0"/>
              <a:t>Cite your quotes </a:t>
            </a:r>
            <a:r>
              <a:rPr lang="en-US" dirty="0" smtClean="0">
                <a:solidFill>
                  <a:srgbClr val="FFFF00"/>
                </a:solidFill>
              </a:rPr>
              <a:t>(1</a:t>
            </a:r>
            <a:r>
              <a:rPr lang="en-US" sz="1800" dirty="0" smtClean="0">
                <a:solidFill>
                  <a:srgbClr val="FFFF00"/>
                </a:solidFill>
              </a:rPr>
              <a:t> point</a:t>
            </a:r>
            <a:r>
              <a:rPr lang="en-US" dirty="0" smtClean="0">
                <a:solidFill>
                  <a:srgbClr val="FFFF00"/>
                </a:solidFill>
              </a:rPr>
              <a:t>)</a:t>
            </a:r>
            <a:endParaRPr lang="en-US" dirty="0">
              <a:solidFill>
                <a:srgbClr val="FFFF00"/>
              </a:solidFill>
            </a:endParaRPr>
          </a:p>
          <a:p>
            <a:pPr lvl="1"/>
            <a:endParaRPr lang="en-US" dirty="0"/>
          </a:p>
          <a:p>
            <a:pPr marL="457200" lvl="1" indent="0">
              <a:buNone/>
            </a:pPr>
            <a:r>
              <a:rPr lang="en-US" sz="1800" dirty="0">
                <a:solidFill>
                  <a:srgbClr val="00B0F0"/>
                </a:solidFill>
              </a:rPr>
              <a:t>Clean white copy paper or other sketch paper – No line or grid paper allowed</a:t>
            </a:r>
          </a:p>
          <a:p>
            <a:pPr marL="457200" lvl="1" indent="0">
              <a:buNone/>
            </a:pPr>
            <a:endParaRPr lang="en-US" dirty="0"/>
          </a:p>
          <a:p>
            <a:endParaRPr lang="en-US" dirty="0"/>
          </a:p>
        </p:txBody>
      </p:sp>
      <p:sp>
        <p:nvSpPr>
          <p:cNvPr id="4" name="TextBox 3"/>
          <p:cNvSpPr txBox="1"/>
          <p:nvPr/>
        </p:nvSpPr>
        <p:spPr>
          <a:xfrm>
            <a:off x="7812498" y="6261804"/>
            <a:ext cx="1331502" cy="646331"/>
          </a:xfrm>
          <a:prstGeom prst="rect">
            <a:avLst/>
          </a:prstGeom>
          <a:noFill/>
        </p:spPr>
        <p:txBody>
          <a:bodyPr wrap="none" rtlCol="0">
            <a:spAutoFit/>
          </a:bodyPr>
          <a:lstStyle/>
          <a:p>
            <a:r>
              <a:rPr lang="en-US" dirty="0">
                <a:hlinkClick r:id="rId3" action="ppaction://hlinksldjump"/>
              </a:rPr>
              <a:t>Back to Chart</a:t>
            </a:r>
            <a:endParaRPr lang="en-US" dirty="0"/>
          </a:p>
          <a:p>
            <a:endParaRPr lang="en-US" dirty="0"/>
          </a:p>
        </p:txBody>
      </p:sp>
    </p:spTree>
    <p:extLst>
      <p:ext uri="{BB962C8B-B14F-4D97-AF65-F5344CB8AC3E}">
        <p14:creationId xmlns:p14="http://schemas.microsoft.com/office/powerpoint/2010/main" val="1096784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Inkwell.thmx</Template>
  <TotalTime>17491</TotalTime>
  <Words>7267</Words>
  <Application>Microsoft Office PowerPoint</Application>
  <PresentationFormat>On-screen Show (4:3)</PresentationFormat>
  <Paragraphs>544</Paragraphs>
  <Slides>43</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ＭＳ 明朝</vt:lpstr>
      <vt:lpstr>Arial</vt:lpstr>
      <vt:lpstr>Arial Narrow</vt:lpstr>
      <vt:lpstr>Calibri</vt:lpstr>
      <vt:lpstr>Cambria</vt:lpstr>
      <vt:lpstr>Times New Roman</vt:lpstr>
      <vt:lpstr>Wingdings</vt:lpstr>
      <vt:lpstr>Horizon</vt:lpstr>
      <vt:lpstr>The Outsiders by S.E. Hinton</vt:lpstr>
      <vt:lpstr>Read the Survey and answer survey questions</vt:lpstr>
      <vt:lpstr>Chapter Choices</vt:lpstr>
      <vt:lpstr>GRAPHIC: Chapter 1-2 Character Connection Drawing</vt:lpstr>
      <vt:lpstr>Expressive: Chapter 1-2 Character Connection Poem</vt:lpstr>
      <vt:lpstr>Reflective: Chapter 1-2 Character Connection Short Essay</vt:lpstr>
      <vt:lpstr>LOGICAL: Chapter 1-2 Character Connection Identity mind Map</vt:lpstr>
      <vt:lpstr>MUSICAL: Chapter 1-2  Character Connection  “Theme Song”</vt:lpstr>
      <vt:lpstr>Graphic: Chapter 3-4  Multiple Perspective Illustration</vt:lpstr>
      <vt:lpstr>Expressive: Chapter 3-4 Multiple Perspective Scene Rewrite</vt:lpstr>
      <vt:lpstr>Reflective: Chapter 3-4 Multiple Perspective Compare/Contrast   Greaser &amp; Soc Perspectives </vt:lpstr>
      <vt:lpstr>LOGICAL: Chapter 3-4 Multiple Perspective “Perspective Defense”</vt:lpstr>
      <vt:lpstr>Musical: Chapter 3-4  Multiple Perspective Song choice</vt:lpstr>
      <vt:lpstr>Graphic: Chapter 5-6  Divided community Illustration</vt:lpstr>
      <vt:lpstr>Expressive: Chapter 5-6 Divided community "Hair” Poem </vt:lpstr>
      <vt:lpstr>Reflective: Chapter 5-6 Divided community “Dear Abby”</vt:lpstr>
      <vt:lpstr>Logical: Chapter 5-6 Divided community WEIGHING THE Pros and Cons</vt:lpstr>
      <vt:lpstr>Musical: Chapter 5-6  Divided community Song</vt:lpstr>
      <vt:lpstr>Graphic: Chapter 7-8  Individuality and Innocence</vt:lpstr>
      <vt:lpstr>Expressive: Chapter 7-8 Individuality and Innocence BIoGraphy Poem</vt:lpstr>
      <vt:lpstr>Reflective: Chapter 7-8 Individuality and Innocence Diary Entry</vt:lpstr>
      <vt:lpstr>Logical: Chapter 7-8 Individuality and Innocence social media</vt:lpstr>
      <vt:lpstr>Musical: Chapter 7-8  Individuality and Innocence</vt:lpstr>
      <vt:lpstr>Graphic: Chapter 9-10 Family</vt:lpstr>
      <vt:lpstr>Expressive: Chapter 9-10 Family  Word Collage</vt:lpstr>
      <vt:lpstr>REFLECTIVE: Chapter 9-10 Family  Ponyboy and You Comparison/contrast</vt:lpstr>
      <vt:lpstr> Logical: Chapter 9-10 Family  “Ponyboy and you” Venn DIagram</vt:lpstr>
      <vt:lpstr>Musical: Chapter 9-10 Family Song</vt:lpstr>
      <vt:lpstr>Graphic: Chapter 11-12  Sacrifice and Empathy</vt:lpstr>
      <vt:lpstr>Expressive: Chapter 11-12 Sacrifice and Empathy Poem</vt:lpstr>
      <vt:lpstr>Reflective: Chapter 11-12 Sacrifice and Empathy Impactful Event Journal Entry </vt:lpstr>
      <vt:lpstr>Logical: Chapter 11-12 Sacrifice and Empathy Character Interview</vt:lpstr>
      <vt:lpstr>Musical: Chapter 11-12 Sacrifice and Empathy Song</vt:lpstr>
      <vt:lpstr>Final Graphic </vt:lpstr>
      <vt:lpstr>Final Expressive</vt:lpstr>
      <vt:lpstr>Final ReflectIVE</vt:lpstr>
      <vt:lpstr>Final Logical: newspaper article </vt:lpstr>
      <vt:lpstr>Musical Final  Playlist</vt:lpstr>
      <vt:lpstr>STANDARDS FOR THE OUTSIDERS  CHOICE BOARD PROJECT (GRAPHIC)</vt:lpstr>
      <vt:lpstr>STANDARDS FOR THE OUTSIDERS  CHOICE BOARD PROJECT (EXPRESSIVE)</vt:lpstr>
      <vt:lpstr>STANDARDS FOR THE OUTSIDERS  CHOICE BOARD PROJECT (reflective)</vt:lpstr>
      <vt:lpstr>STANDARDS FOR THE OUTSIDERS  CHOICE BOARD PROJECT (MUSICAL)</vt:lpstr>
      <vt:lpstr>STANDARDS FOR THE OUTSIDERS  CHOICE BOARD PROJECT (LOGICAL)</vt:lpstr>
    </vt:vector>
  </TitlesOfParts>
  <Company>Georgia State 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Outsiders by S.E. Hinton</dc:title>
  <dc:creator>Sara Schuh</dc:creator>
  <cp:lastModifiedBy>Connie Zingaretti</cp:lastModifiedBy>
  <cp:revision>153</cp:revision>
  <cp:lastPrinted>2016-04-11T20:50:22Z</cp:lastPrinted>
  <dcterms:created xsi:type="dcterms:W3CDTF">2014-02-04T13:38:00Z</dcterms:created>
  <dcterms:modified xsi:type="dcterms:W3CDTF">2016-04-14T20:10:38Z</dcterms:modified>
</cp:coreProperties>
</file>